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31800" indent="-2159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47700" indent="-2159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863600" indent="-2159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079500" indent="-2159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6"/>
    <p:restoredTop sz="95588"/>
  </p:normalViewPr>
  <p:slideViewPr>
    <p:cSldViewPr showGuides="1">
      <p:cViewPr varScale="1">
        <p:scale>
          <a:sx n="84" d="100"/>
          <a:sy n="84" d="100"/>
        </p:scale>
        <p:origin x="1384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32D48F86-2B10-B042-AC1A-9F5BEC9C128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81607120-AD51-0142-A42F-4F7AF786E17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4F34DD99-0AFA-0646-A63C-9ED11457E455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GB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4FE1751-7D64-BE4F-AE79-6EA8660B173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GB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394FB925-7713-994F-AC29-4240973283F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GB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600996B-2D03-A547-A0C3-16E395F9CA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068DB878-8CD0-DB45-8F16-E5E24E75691D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6807B-A585-314C-92AC-A71CE6AF803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95EDAC-DEDC-5246-A99A-9B1F724F7357}" type="slidenum">
              <a:rPr lang="en-GB" altLang="en-US"/>
              <a:pPr/>
              <a:t>1</a:t>
            </a:fld>
            <a:endParaRPr lang="en-GB" altLang="en-US"/>
          </a:p>
        </p:txBody>
      </p:sp>
      <p:sp>
        <p:nvSpPr>
          <p:cNvPr id="33793" name="Text Box 1">
            <a:extLst>
              <a:ext uri="{FF2B5EF4-FFF2-40B4-BE49-F238E27FC236}">
                <a16:creationId xmlns:a16="http://schemas.microsoft.com/office/drawing/2014/main" id="{1D6DE280-9DB5-6A43-8EE8-E9774363332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9A6A5BA6-DC54-F04D-A716-5E77573A8B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03087A-302F-3246-A64E-0279A3811D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2DDA56-10ED-404A-B65A-A9ECB0A27422}" type="slidenum">
              <a:rPr lang="en-GB" altLang="en-US"/>
              <a:pPr/>
              <a:t>10</a:t>
            </a:fld>
            <a:endParaRPr lang="en-GB" altLang="en-US"/>
          </a:p>
        </p:txBody>
      </p:sp>
      <p:sp>
        <p:nvSpPr>
          <p:cNvPr id="43009" name="Text Box 1">
            <a:extLst>
              <a:ext uri="{FF2B5EF4-FFF2-40B4-BE49-F238E27FC236}">
                <a16:creationId xmlns:a16="http://schemas.microsoft.com/office/drawing/2014/main" id="{7432A32C-E4DD-3F4D-A89B-6DCCBF6A80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Text Box 2">
            <a:extLst>
              <a:ext uri="{FF2B5EF4-FFF2-40B4-BE49-F238E27FC236}">
                <a16:creationId xmlns:a16="http://schemas.microsoft.com/office/drawing/2014/main" id="{D5181CC9-DAD0-5746-A0E2-B98BF2E46E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06D2EB-B03D-F649-ABD4-EE1392EC0BA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2FBD11-0F81-5E40-BBDE-3C8413059CD2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44033" name="Text Box 1">
            <a:extLst>
              <a:ext uri="{FF2B5EF4-FFF2-40B4-BE49-F238E27FC236}">
                <a16:creationId xmlns:a16="http://schemas.microsoft.com/office/drawing/2014/main" id="{90F4EEBC-FD6B-4443-9D1F-59B66F88FF5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4207D0D3-6BDC-2D4D-BA0C-C0940DFBAB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6393B8-E3FD-8D43-B33B-8637C890DA3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A66490-E148-F046-BD42-203A6FD5ADD8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45057" name="Text Box 1">
            <a:extLst>
              <a:ext uri="{FF2B5EF4-FFF2-40B4-BE49-F238E27FC236}">
                <a16:creationId xmlns:a16="http://schemas.microsoft.com/office/drawing/2014/main" id="{FBB0A398-882F-774F-AA95-7CFA0FD849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Text Box 2">
            <a:extLst>
              <a:ext uri="{FF2B5EF4-FFF2-40B4-BE49-F238E27FC236}">
                <a16:creationId xmlns:a16="http://schemas.microsoft.com/office/drawing/2014/main" id="{1C81F8C4-43C6-B546-AEBC-767CA653517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A12A4-1F2B-CD47-9F6C-4FA7CD625E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C8B33D-6929-BF49-9455-426C886860AA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46081" name="Text Box 1">
            <a:extLst>
              <a:ext uri="{FF2B5EF4-FFF2-40B4-BE49-F238E27FC236}">
                <a16:creationId xmlns:a16="http://schemas.microsoft.com/office/drawing/2014/main" id="{6D944DE8-92CD-0444-BF1D-170D42CA6F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0A4C690E-3FE8-8243-A843-8D876A36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333418-0D58-3740-A041-8353E59963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4D136E-45F1-4746-8869-762A92251FCF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47105" name="Text Box 1">
            <a:extLst>
              <a:ext uri="{FF2B5EF4-FFF2-40B4-BE49-F238E27FC236}">
                <a16:creationId xmlns:a16="http://schemas.microsoft.com/office/drawing/2014/main" id="{AAB8F432-E3A0-034D-B3F9-C94AB44184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Text Box 2">
            <a:extLst>
              <a:ext uri="{FF2B5EF4-FFF2-40B4-BE49-F238E27FC236}">
                <a16:creationId xmlns:a16="http://schemas.microsoft.com/office/drawing/2014/main" id="{89CB2933-DEA9-DA41-BB05-84FE2B7D1A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C42E68-0072-1548-BC8C-8CC5B3575CB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164BF3-C6DC-A149-A232-58D9FF6CF41E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48129" name="Text Box 1">
            <a:extLst>
              <a:ext uri="{FF2B5EF4-FFF2-40B4-BE49-F238E27FC236}">
                <a16:creationId xmlns:a16="http://schemas.microsoft.com/office/drawing/2014/main" id="{F7A98A44-02F1-B845-9F62-CC832638CF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EC8333D6-82FE-144D-B084-4878A903987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1357F7-C3F7-2149-BD9F-A6D7DEBBEA6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968CD2-F8A1-B443-9B51-98300757FEF4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49153" name="Text Box 1">
            <a:extLst>
              <a:ext uri="{FF2B5EF4-FFF2-40B4-BE49-F238E27FC236}">
                <a16:creationId xmlns:a16="http://schemas.microsoft.com/office/drawing/2014/main" id="{74D631A0-2392-0A4E-AD95-E349C3EE58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Text Box 2">
            <a:extLst>
              <a:ext uri="{FF2B5EF4-FFF2-40B4-BE49-F238E27FC236}">
                <a16:creationId xmlns:a16="http://schemas.microsoft.com/office/drawing/2014/main" id="{782D5396-F808-9A43-91E3-ADD857BFFF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419336-2BC1-E24B-93B0-5B16F9A3528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9D6512-6C16-874E-A1A2-C6538160A16E}" type="slidenum">
              <a:rPr lang="en-GB" altLang="en-US"/>
              <a:pPr/>
              <a:t>17</a:t>
            </a:fld>
            <a:endParaRPr lang="en-GB" altLang="en-US"/>
          </a:p>
        </p:txBody>
      </p:sp>
      <p:sp>
        <p:nvSpPr>
          <p:cNvPr id="50177" name="Text Box 1">
            <a:extLst>
              <a:ext uri="{FF2B5EF4-FFF2-40B4-BE49-F238E27FC236}">
                <a16:creationId xmlns:a16="http://schemas.microsoft.com/office/drawing/2014/main" id="{DF04822A-4CA2-D14E-B702-1B8B1E37DE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Text Box 2">
            <a:extLst>
              <a:ext uri="{FF2B5EF4-FFF2-40B4-BE49-F238E27FC236}">
                <a16:creationId xmlns:a16="http://schemas.microsoft.com/office/drawing/2014/main" id="{CEA0BFD4-4CE1-734F-A280-0B59572152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4AB8DD-7687-9F4E-89DF-FD7B65172DF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A2E297-9ED0-8A44-B123-847762B7FD94}" type="slidenum">
              <a:rPr lang="en-GB" altLang="en-US"/>
              <a:pPr/>
              <a:t>18</a:t>
            </a:fld>
            <a:endParaRPr lang="en-GB" altLang="en-US"/>
          </a:p>
        </p:txBody>
      </p:sp>
      <p:sp>
        <p:nvSpPr>
          <p:cNvPr id="51201" name="Text Box 1">
            <a:extLst>
              <a:ext uri="{FF2B5EF4-FFF2-40B4-BE49-F238E27FC236}">
                <a16:creationId xmlns:a16="http://schemas.microsoft.com/office/drawing/2014/main" id="{305621A7-FAF2-E240-B59B-D4E32F5DCB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Text Box 2">
            <a:extLst>
              <a:ext uri="{FF2B5EF4-FFF2-40B4-BE49-F238E27FC236}">
                <a16:creationId xmlns:a16="http://schemas.microsoft.com/office/drawing/2014/main" id="{5592F2BE-556A-4C4B-8153-8DC2A7A7F6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694C9-2040-5140-B746-183595DF837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A25B4C-38BE-FD4E-A4AD-558C709AC6E8}" type="slidenum">
              <a:rPr lang="en-GB" altLang="en-US"/>
              <a:pPr/>
              <a:t>19</a:t>
            </a:fld>
            <a:endParaRPr lang="en-GB" altLang="en-US"/>
          </a:p>
        </p:txBody>
      </p:sp>
      <p:sp>
        <p:nvSpPr>
          <p:cNvPr id="52225" name="Text Box 1">
            <a:extLst>
              <a:ext uri="{FF2B5EF4-FFF2-40B4-BE49-F238E27FC236}">
                <a16:creationId xmlns:a16="http://schemas.microsoft.com/office/drawing/2014/main" id="{E4D82CC1-5922-914B-A03E-D5FC2B76F3D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F8CCF2C1-26D8-5749-8AD9-698AC0DBD8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25A4CF-503B-2440-A4B9-6138C3E3C9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0D18C4-B45D-1B47-83F4-DDDBDF904420}" type="slidenum">
              <a:rPr lang="en-GB" altLang="en-US"/>
              <a:pPr/>
              <a:t>2</a:t>
            </a:fld>
            <a:endParaRPr lang="en-GB" altLang="en-US"/>
          </a:p>
        </p:txBody>
      </p:sp>
      <p:sp>
        <p:nvSpPr>
          <p:cNvPr id="34817" name="Text Box 1">
            <a:extLst>
              <a:ext uri="{FF2B5EF4-FFF2-40B4-BE49-F238E27FC236}">
                <a16:creationId xmlns:a16="http://schemas.microsoft.com/office/drawing/2014/main" id="{BB101323-2FBA-A943-91C8-0DE391BC317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F144AB3F-708C-654B-951D-DC198835EF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1F4FF9-0B4F-DA44-94C3-FB7FB22A6B4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F79C18-7E2B-C745-B030-0434A373653B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53249" name="Text Box 1">
            <a:extLst>
              <a:ext uri="{FF2B5EF4-FFF2-40B4-BE49-F238E27FC236}">
                <a16:creationId xmlns:a16="http://schemas.microsoft.com/office/drawing/2014/main" id="{7E46B0A1-B26D-B541-B82F-295A4A96135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8DE26F08-7629-4042-8EA4-B8928CA2F1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DD6307-84E8-7340-A489-B6BFF7C2AD6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9254C5-A0D0-3448-A38E-E606DE0F081C}" type="slidenum">
              <a:rPr lang="en-GB" altLang="en-US"/>
              <a:pPr/>
              <a:t>21</a:t>
            </a:fld>
            <a:endParaRPr lang="en-GB" altLang="en-US"/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992AD7CB-13D1-9D44-9F50-D9F7FF703EA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1D1A03FF-C5FE-8743-A276-29737FB24E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FCC940-789A-394A-8C47-FAD1BF98FD9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C97ABE-AD12-E542-907E-EEFB8FEA7D12}" type="slidenum">
              <a:rPr lang="en-GB" altLang="en-US"/>
              <a:pPr/>
              <a:t>22</a:t>
            </a:fld>
            <a:endParaRPr lang="en-GB" altLang="en-US"/>
          </a:p>
        </p:txBody>
      </p:sp>
      <p:sp>
        <p:nvSpPr>
          <p:cNvPr id="55297" name="Text Box 1">
            <a:extLst>
              <a:ext uri="{FF2B5EF4-FFF2-40B4-BE49-F238E27FC236}">
                <a16:creationId xmlns:a16="http://schemas.microsoft.com/office/drawing/2014/main" id="{35A76428-4D50-B546-9AA0-EE3E360A05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BC4EC8E5-7786-CC44-9749-BC0A8C3C2B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661D3B-7721-C140-B2E2-BCD85F85355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EEFA57-21CD-634B-A791-16E66C01709E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56321" name="Text Box 1">
            <a:extLst>
              <a:ext uri="{FF2B5EF4-FFF2-40B4-BE49-F238E27FC236}">
                <a16:creationId xmlns:a16="http://schemas.microsoft.com/office/drawing/2014/main" id="{7A5B88F9-D19A-AF40-A71B-C87ADBB48F8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1FDEF48F-AD46-BB45-9CC9-75F6DC3D44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CD5CB6-A56B-1D45-85B2-0629FE56CF1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BDC507-0626-F94D-846C-093AB0FA270A}" type="slidenum">
              <a:rPr lang="en-GB" altLang="en-US"/>
              <a:pPr/>
              <a:t>24</a:t>
            </a:fld>
            <a:endParaRPr lang="en-GB" altLang="en-US"/>
          </a:p>
        </p:txBody>
      </p:sp>
      <p:sp>
        <p:nvSpPr>
          <p:cNvPr id="57345" name="Text Box 1">
            <a:extLst>
              <a:ext uri="{FF2B5EF4-FFF2-40B4-BE49-F238E27FC236}">
                <a16:creationId xmlns:a16="http://schemas.microsoft.com/office/drawing/2014/main" id="{D59894BA-B9B3-BB43-89F7-DB9F7840C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6DE31DA4-7524-534C-90E9-5403EAD184E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10F090-6D32-6B4A-8458-C2CD8DDB6CC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3695CC-73BA-8D4D-BB9B-677657739BC1}" type="slidenum">
              <a:rPr lang="en-GB" altLang="en-US"/>
              <a:pPr/>
              <a:t>25</a:t>
            </a:fld>
            <a:endParaRPr lang="en-GB" altLang="en-US"/>
          </a:p>
        </p:txBody>
      </p:sp>
      <p:sp>
        <p:nvSpPr>
          <p:cNvPr id="58369" name="Text Box 1">
            <a:extLst>
              <a:ext uri="{FF2B5EF4-FFF2-40B4-BE49-F238E27FC236}">
                <a16:creationId xmlns:a16="http://schemas.microsoft.com/office/drawing/2014/main" id="{B86454E8-F886-9B41-BFFC-B08316C6F9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14595666-F2AF-E04D-85B1-85CF74CB01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6882C8-43E1-044D-9A44-569F984F243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DAE89D-CDF3-DE47-B744-AD30BEE88001}" type="slidenum">
              <a:rPr lang="en-GB" altLang="en-US"/>
              <a:pPr/>
              <a:t>26</a:t>
            </a:fld>
            <a:endParaRPr lang="en-GB" altLang="en-US"/>
          </a:p>
        </p:txBody>
      </p:sp>
      <p:sp>
        <p:nvSpPr>
          <p:cNvPr id="59393" name="Text Box 1">
            <a:extLst>
              <a:ext uri="{FF2B5EF4-FFF2-40B4-BE49-F238E27FC236}">
                <a16:creationId xmlns:a16="http://schemas.microsoft.com/office/drawing/2014/main" id="{82034A55-94E5-8F49-A32D-05EBCAF2EA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262BDC20-E627-4944-83AC-EDA7D6D0BB0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BFF48E-E986-7345-826A-5193E54BCB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6CF854-43F7-A649-9C99-66A76CD47678}" type="slidenum">
              <a:rPr lang="en-GB" altLang="en-US"/>
              <a:pPr/>
              <a:t>27</a:t>
            </a:fld>
            <a:endParaRPr lang="en-GB" altLang="en-US"/>
          </a:p>
        </p:txBody>
      </p:sp>
      <p:sp>
        <p:nvSpPr>
          <p:cNvPr id="60417" name="Text Box 1">
            <a:extLst>
              <a:ext uri="{FF2B5EF4-FFF2-40B4-BE49-F238E27FC236}">
                <a16:creationId xmlns:a16="http://schemas.microsoft.com/office/drawing/2014/main" id="{FF0C4DF0-FDCB-D74A-B554-AFA614F61D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CED19BDF-FECB-4642-BBC0-6E6DB569CC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33EA71-DFA2-E448-860D-3D1139ACE8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770925-57C5-2E48-AC94-9FF065F2550F}" type="slidenum">
              <a:rPr lang="en-GB" altLang="en-US"/>
              <a:pPr/>
              <a:t>28</a:t>
            </a:fld>
            <a:endParaRPr lang="en-GB" altLang="en-US"/>
          </a:p>
        </p:txBody>
      </p:sp>
      <p:sp>
        <p:nvSpPr>
          <p:cNvPr id="61441" name="Text Box 1">
            <a:extLst>
              <a:ext uri="{FF2B5EF4-FFF2-40B4-BE49-F238E27FC236}">
                <a16:creationId xmlns:a16="http://schemas.microsoft.com/office/drawing/2014/main" id="{09FDE487-B0A8-2A4C-90B4-3A1FC1886A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Text Box 2">
            <a:extLst>
              <a:ext uri="{FF2B5EF4-FFF2-40B4-BE49-F238E27FC236}">
                <a16:creationId xmlns:a16="http://schemas.microsoft.com/office/drawing/2014/main" id="{8BB7BD1B-634C-634F-BA78-AF44DB5AA7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0B07CA-07AF-A144-B69B-E127D81D39D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3C0638-ED08-FE40-B317-93252EEC3AB1}" type="slidenum">
              <a:rPr lang="en-GB" altLang="en-US"/>
              <a:pPr/>
              <a:t>29</a:t>
            </a:fld>
            <a:endParaRPr lang="en-GB" altLang="en-US"/>
          </a:p>
        </p:txBody>
      </p:sp>
      <p:sp>
        <p:nvSpPr>
          <p:cNvPr id="62465" name="Text Box 1">
            <a:extLst>
              <a:ext uri="{FF2B5EF4-FFF2-40B4-BE49-F238E27FC236}">
                <a16:creationId xmlns:a16="http://schemas.microsoft.com/office/drawing/2014/main" id="{B3ACEB80-CEB9-6A44-8FDF-9AA867E6074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374C2CE3-2F91-F743-955E-06014E94AE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0069A1-04B3-024D-824E-52A8E915E9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486A3A-DD10-094C-8D1A-6ED0C54E592E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35841" name="Text Box 1">
            <a:extLst>
              <a:ext uri="{FF2B5EF4-FFF2-40B4-BE49-F238E27FC236}">
                <a16:creationId xmlns:a16="http://schemas.microsoft.com/office/drawing/2014/main" id="{2D94BECA-785A-CB4A-B7EF-3AB54F6E5F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55CF3F82-4167-284B-BB1D-B6D8CE4925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9CC303-222A-A847-A8C0-371F1B6AB0E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FBEDBE-DFAC-CF43-9215-0E5F02C110C2}" type="slidenum">
              <a:rPr lang="en-GB" altLang="en-US"/>
              <a:pPr/>
              <a:t>30</a:t>
            </a:fld>
            <a:endParaRPr lang="en-GB" altLang="en-US"/>
          </a:p>
        </p:txBody>
      </p:sp>
      <p:sp>
        <p:nvSpPr>
          <p:cNvPr id="63489" name="Text Box 1">
            <a:extLst>
              <a:ext uri="{FF2B5EF4-FFF2-40B4-BE49-F238E27FC236}">
                <a16:creationId xmlns:a16="http://schemas.microsoft.com/office/drawing/2014/main" id="{5A9584F8-0D61-4945-A336-6458962903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Text Box 2">
            <a:extLst>
              <a:ext uri="{FF2B5EF4-FFF2-40B4-BE49-F238E27FC236}">
                <a16:creationId xmlns:a16="http://schemas.microsoft.com/office/drawing/2014/main" id="{6DBBA5A4-5809-7C4B-9521-9C43AABA61B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009D90-8929-AD4B-A97F-532154442C5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A503C7-CA5C-8844-8137-42C09217D807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36865" name="Text Box 1">
            <a:extLst>
              <a:ext uri="{FF2B5EF4-FFF2-40B4-BE49-F238E27FC236}">
                <a16:creationId xmlns:a16="http://schemas.microsoft.com/office/drawing/2014/main" id="{85B26EB4-3778-F849-86E7-9084C18043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Text Box 2">
            <a:extLst>
              <a:ext uri="{FF2B5EF4-FFF2-40B4-BE49-F238E27FC236}">
                <a16:creationId xmlns:a16="http://schemas.microsoft.com/office/drawing/2014/main" id="{FC341802-9E9B-A449-9D9D-BCD067C4F6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C87363-926B-2D4D-8AE5-A5E10EFA504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22B6E4-5A3D-CA44-AF4A-6361BC715EB3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0D4C1FD-F097-FB47-AF72-9AD2E3DB45F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A42D85BF-3AD3-F34D-94F3-9250AFFCB9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C3AE2C-AAE4-7B49-93DE-CFA64E9B65A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6C1850-4B4A-A04C-9E64-B3DA92668E52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38913" name="Text Box 1">
            <a:extLst>
              <a:ext uri="{FF2B5EF4-FFF2-40B4-BE49-F238E27FC236}">
                <a16:creationId xmlns:a16="http://schemas.microsoft.com/office/drawing/2014/main" id="{ADA226CA-4E62-8345-B4F7-E48C5607B5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Text Box 2">
            <a:extLst>
              <a:ext uri="{FF2B5EF4-FFF2-40B4-BE49-F238E27FC236}">
                <a16:creationId xmlns:a16="http://schemas.microsoft.com/office/drawing/2014/main" id="{6E559211-706C-2144-920A-47B8CA7897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853FDC-5552-2C45-9D07-1289CD52AFD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E29A20-1C76-9B41-BB19-FF573F8C844B}" type="slidenum">
              <a:rPr lang="en-GB" altLang="en-US"/>
              <a:pPr/>
              <a:t>7</a:t>
            </a:fld>
            <a:endParaRPr lang="en-GB" altLang="en-US"/>
          </a:p>
        </p:txBody>
      </p:sp>
      <p:sp>
        <p:nvSpPr>
          <p:cNvPr id="39937" name="Text Box 1">
            <a:extLst>
              <a:ext uri="{FF2B5EF4-FFF2-40B4-BE49-F238E27FC236}">
                <a16:creationId xmlns:a16="http://schemas.microsoft.com/office/drawing/2014/main" id="{C4BD0340-65F9-B442-928E-4FB30383EBF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A7866AB9-B761-4A43-9AE6-53A15550D6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2C26B-9BA3-794F-82F1-466304A36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4356F4-35E3-7845-8214-D8DD0C03FBAC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40961" name="Text Box 1">
            <a:extLst>
              <a:ext uri="{FF2B5EF4-FFF2-40B4-BE49-F238E27FC236}">
                <a16:creationId xmlns:a16="http://schemas.microsoft.com/office/drawing/2014/main" id="{8F917ECB-FA3C-E04B-BE63-E280DC1E65E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Text Box 2">
            <a:extLst>
              <a:ext uri="{FF2B5EF4-FFF2-40B4-BE49-F238E27FC236}">
                <a16:creationId xmlns:a16="http://schemas.microsoft.com/office/drawing/2014/main" id="{267CFC6A-7B9B-864C-93E6-2BE3F3034D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05A8A3-A242-6B49-A1D2-4022AD76D08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8F8CA7-F418-744B-9534-97F5AB7A35A2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41985" name="Text Box 1">
            <a:extLst>
              <a:ext uri="{FF2B5EF4-FFF2-40B4-BE49-F238E27FC236}">
                <a16:creationId xmlns:a16="http://schemas.microsoft.com/office/drawing/2014/main" id="{3922C2B2-A9C4-2E41-A1EA-BE400AD2C38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97E1A70C-851D-2145-AA13-0A76037C4A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EC76-F951-C04D-BAFC-46B00604F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A8049-63B6-9B44-A6BE-07D59FFA6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3D178-24A8-064D-9182-C5CCC16324B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0B644-7878-8345-87A4-A1F98037472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3808A-9144-5742-BDC6-1BC74E68B0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47CA822-29BE-2C4F-BED9-DD003B46462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849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DA8E-24C9-BC4D-9A47-4DE7B0F6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71352-7DAD-404E-B891-85AF96E31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6BE58-75C9-E54E-BC14-FDA30F84B3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2E9A5-3B13-A046-8003-A7CEFD0148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4FD62-02FC-FB47-9FCB-C225CB554F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10E07A3-BC84-1E4B-9EB3-EB7D3617DA7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152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C5E1E5-0DDD-224B-B649-8F3EC7CF4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9A3FF-D786-F946-AB8C-8605B5872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C2CE3-FC8C-CF45-8824-A2D34C03A0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4F0DD-F661-3643-B75A-C515DC8AE6D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F5B81-2484-4E4C-8219-E879F1661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8DF5D96-7E96-004E-B4BA-E3AE058B113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3897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6889-2A6F-354D-9A17-1DC8ED89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41CE-71CF-5745-90DD-2CC032CE0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DB42-1B47-4444-99F0-73EB350BB0D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B6108-0B79-4441-8FAC-38AFF3FC99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584B4-C306-2046-81FC-72864BE22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3C7ACBF-6C17-AB45-B127-3745458D464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217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E8CA-1DC5-054B-860A-FF9C4EFE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E68D9-4DA5-BA42-AB0A-E616C60BF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82087-298D-5948-A5B6-B50B42E1752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19342-787F-1F48-BB02-C9799979E9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AD5-BEA7-0C46-8F18-3512DDC0C5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5F8B3CE-9710-DB45-BDFA-C43C19A0142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8296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A8F0-3B96-3246-B74D-D4695D26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4384E-EBF2-3142-B6BA-7AFF16753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814FE-5EFC-9E49-AAAB-567E57946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55BE1-D47B-6D4D-94AB-1D9AE65DBC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681C8-DE32-3447-9EF8-F3F2937863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BF16C-1775-0F43-934E-AED0204282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02873F0-BA74-184D-9103-EB2DDC76926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48002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5FB2-D7AC-EF4E-8957-4B5D8E8B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4D8AA-19D3-D448-A63F-2947110E4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FCE4D-2CFF-404B-8BA7-D122A1154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06309-85CE-324C-9471-47497C0B7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F6B569-FBAE-4D4F-8E84-C28610BEF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C7133F-A6E7-AE49-A58C-1A5BEFC58A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D3761-8426-884B-BE24-4FE9D5A6A8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06E609-DEE6-D841-AC52-A2FCA92031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DDF5E6-6EC8-A440-B2DE-19E928FE303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4651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C50F-1C83-B946-B4D7-AF6E22F7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60086-7718-574F-90FF-B4EBB11906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B6C-2D9E-C442-8088-424EC88FF4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9B78-073A-2841-BEF3-2E52C4E12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8BD670C-BD00-C745-A044-96FF7926243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265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07804-F0C8-624C-80E0-7C4D4A395A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6F7A1-6991-144A-834C-9841E3A6A56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25FBF-8AF3-6C43-9744-C9D42CED36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31D0FEB-F538-FB45-B820-126582BD967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00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4679-9363-AE42-9262-8D389044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37A24-BBD0-0045-AD07-ED8E65E4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72279-C7A2-0045-B298-97B865108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2AE17-9623-1F4C-95D8-651945A0D3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7E7B8-F62E-0440-B5A0-9F520DBF1F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4F106-1173-5A4F-9961-16CFB09AD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71299C7-A209-D34D-B06B-16BDDE2D9C1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778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C8ED-719F-5045-95C8-0DE02C65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82121-EBE1-C74C-B8CB-0C275A13D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69F2F-5F12-8A4E-9C52-03CAD4628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481B9-6BF8-3C4B-AE65-A893E6B9BA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5F0F1-334E-1248-9B57-A79D84D34AC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9BF56-54AD-0F41-9F51-92CA3A2783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59B197C-176C-F645-BB8B-72616028F28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5484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53B3819A-C739-A846-8402-C15642829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96E1E707-581D-9648-AF56-96ACB2320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5979E1F-B1A9-C242-9D5E-4CFA0F3B86C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GB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A19843E-004A-A043-87EB-362C10FA1C9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GB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1164769-B686-7A41-A303-3B5BF620FEE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6300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B01F4978-DAF7-BE47-AE91-DD7BA6D0704F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>
          <a:solidFill>
            <a:srgbClr val="000000"/>
          </a:solidFill>
          <a:latin typeface="Arial" panose="020B0604020202020204" pitchFamily="34" charset="0"/>
          <a:ea typeface="DejaVu LGC Sans" charset="0"/>
          <a:cs typeface="DejaVu LGC Sans" charset="0"/>
        </a:defRPr>
      </a:lvl2pPr>
      <a:lvl3pPr marL="6477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>
          <a:solidFill>
            <a:srgbClr val="000000"/>
          </a:solidFill>
          <a:latin typeface="Arial" panose="020B0604020202020204" pitchFamily="34" charset="0"/>
          <a:ea typeface="DejaVu LGC Sans" charset="0"/>
          <a:cs typeface="DejaVu LGC Sans" charset="0"/>
        </a:defRPr>
      </a:lvl3pPr>
      <a:lvl4pPr marL="8636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>
          <a:solidFill>
            <a:srgbClr val="000000"/>
          </a:solidFill>
          <a:latin typeface="Arial" panose="020B0604020202020204" pitchFamily="34" charset="0"/>
          <a:ea typeface="DejaVu LGC Sans" charset="0"/>
          <a:cs typeface="DejaVu LGC Sans" charset="0"/>
        </a:defRPr>
      </a:lvl4pPr>
      <a:lvl5pPr marL="10795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>
          <a:solidFill>
            <a:srgbClr val="000000"/>
          </a:solidFill>
          <a:latin typeface="Arial" panose="020B0604020202020204" pitchFamily="34" charset="0"/>
          <a:ea typeface="DejaVu LGC Sans" charset="0"/>
          <a:cs typeface="DejaVu LGC Sans" charset="0"/>
        </a:defRPr>
      </a:lvl5pPr>
      <a:lvl6pPr marL="15367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>
          <a:solidFill>
            <a:srgbClr val="000000"/>
          </a:solidFill>
          <a:latin typeface="Arial" panose="020B0604020202020204" pitchFamily="34" charset="0"/>
          <a:ea typeface="DejaVu LGC Sans" charset="0"/>
          <a:cs typeface="DejaVu LGC Sans" charset="0"/>
        </a:defRPr>
      </a:lvl6pPr>
      <a:lvl7pPr marL="19939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>
          <a:solidFill>
            <a:srgbClr val="000000"/>
          </a:solidFill>
          <a:latin typeface="Arial" panose="020B0604020202020204" pitchFamily="34" charset="0"/>
          <a:ea typeface="DejaVu LGC Sans" charset="0"/>
          <a:cs typeface="DejaVu LGC Sans" charset="0"/>
        </a:defRPr>
      </a:lvl7pPr>
      <a:lvl8pPr marL="24511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>
          <a:solidFill>
            <a:srgbClr val="000000"/>
          </a:solidFill>
          <a:latin typeface="Arial" panose="020B0604020202020204" pitchFamily="34" charset="0"/>
          <a:ea typeface="DejaVu LGC Sans" charset="0"/>
          <a:cs typeface="DejaVu LGC Sans" charset="0"/>
        </a:defRPr>
      </a:lvl8pPr>
      <a:lvl9pPr marL="29083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>
          <a:solidFill>
            <a:srgbClr val="000000"/>
          </a:solidFill>
          <a:latin typeface="Arial" panose="020B0604020202020204" pitchFamily="34" charset="0"/>
          <a:ea typeface="DejaVu LGC Sans" charset="0"/>
          <a:cs typeface="DejaVu LGC Sans" charset="0"/>
        </a:defRPr>
      </a:lvl9pPr>
    </p:titleStyle>
    <p:bodyStyle>
      <a:lvl1pPr marL="431800" indent="-32385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2" charset="2"/>
        <a:buChar char="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2" charset="2"/>
        <a:buChar char="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3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>
                <a16:creationId xmlns:a16="http://schemas.microsoft.com/office/drawing/2014/main" id="{4C1A84B5-7123-5445-9866-2FB457633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43000"/>
            <a:ext cx="10080625" cy="99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600">
                <a:solidFill>
                  <a:srgbClr val="FF0000"/>
                </a:solidFill>
              </a:rPr>
              <a:t>Introduction to Radio Astronomy</a:t>
            </a:r>
          </a:p>
          <a:p>
            <a:pPr algn="ctr"/>
            <a:r>
              <a:rPr lang="en-GB" altLang="en-US" sz="2800"/>
              <a:t>Vincent L. Fish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5EF65E-8A22-FE41-A166-2965F49E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28600"/>
            <a:ext cx="20764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68093599-6FFB-B04D-A380-3F8AD304D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28600"/>
            <a:ext cx="1371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357E21D-2804-CD48-B1B2-81B09C72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7315200" cy="5165725"/>
          </a:xfrm>
          <a:prstGeom prst="rect">
            <a:avLst/>
          </a:prstGeom>
          <a:noFill/>
          <a:ln w="28440">
            <a:solidFill>
              <a:srgbClr val="3366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A691743D-2E16-074B-B2F8-41932A915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Fringe pattern</a:t>
            </a:r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id="{C106290A-C805-FF4C-B5E7-740640CD1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Baseline effectively projects sinusoidal </a:t>
            </a:r>
            <a:r>
              <a:rPr lang="en-GB" altLang="en-US" sz="2000" b="1" u="sng"/>
              <a:t>fringe</a:t>
            </a:r>
            <a:r>
              <a:rPr lang="en-GB" altLang="en-US" sz="2000"/>
              <a:t> pattern on sky</a:t>
            </a:r>
          </a:p>
          <a:p>
            <a:endParaRPr lang="en-GB" altLang="en-US" sz="2000"/>
          </a:p>
          <a:p>
            <a:r>
              <a:rPr lang="en-GB" altLang="en-US" sz="2000"/>
              <a:t>Fringes are lines of equal delay</a:t>
            </a:r>
          </a:p>
          <a:p>
            <a:endParaRPr lang="en-GB" altLang="en-US" sz="2000"/>
          </a:p>
          <a:p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</a:t>
            </a:r>
            <a:r>
              <a:rPr lang="en-GB" altLang="en-US" sz="2000" baseline="-33000">
                <a:cs typeface="Arial" panose="020B0604020202020204" pitchFamily="34" charset="0"/>
              </a:rPr>
              <a:t>g</a:t>
            </a:r>
            <a:r>
              <a:rPr lang="en-GB" altLang="en-US" sz="2000">
                <a:cs typeface="Arial" panose="020B0604020202020204" pitchFamily="34" charset="0"/>
              </a:rPr>
              <a:t> = </a:t>
            </a:r>
            <a:r>
              <a:rPr lang="en-GB" altLang="en-US" sz="2000" b="1">
                <a:cs typeface="Arial" panose="020B0604020202020204" pitchFamily="34" charset="0"/>
              </a:rPr>
              <a:t>b</a:t>
            </a:r>
            <a:r>
              <a:rPr lang="en-GB" altLang="en-US" sz="2000">
                <a:cs typeface="Arial" panose="020B0604020202020204" pitchFamily="34" charset="0"/>
              </a:rPr>
              <a:t>·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/c, so 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</a:t>
            </a:r>
            <a:r>
              <a:rPr lang="en-GB" altLang="en-US" sz="2000" baseline="-33000">
                <a:cs typeface="Arial" panose="020B0604020202020204" pitchFamily="34" charset="0"/>
              </a:rPr>
              <a:t>g</a:t>
            </a:r>
            <a:r>
              <a:rPr lang="en-GB" altLang="en-US" sz="2000">
                <a:cs typeface="Arial" panose="020B0604020202020204" pitchFamily="34" charset="0"/>
              </a:rPr>
              <a:t> = 2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</a:t>
            </a:r>
            <a:r>
              <a:rPr lang="en-GB" altLang="en-US" sz="2000" b="1">
                <a:cs typeface="Arial" panose="020B0604020202020204" pitchFamily="34" charset="0"/>
              </a:rPr>
              <a:t>b</a:t>
            </a:r>
            <a:r>
              <a:rPr lang="en-GB" altLang="en-US" sz="2000">
                <a:cs typeface="Arial" panose="020B0604020202020204" pitchFamily="34" charset="0"/>
              </a:rPr>
              <a:t>·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/c = 2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</a:t>
            </a:r>
            <a:r>
              <a:rPr lang="en-GB" altLang="en-US" sz="2000" b="1">
                <a:cs typeface="Arial" panose="020B0604020202020204" pitchFamily="34" charset="0"/>
              </a:rPr>
              <a:t>b</a:t>
            </a:r>
            <a:r>
              <a:rPr lang="en-GB" altLang="en-US" sz="2000">
                <a:cs typeface="Arial" panose="020B0604020202020204" pitchFamily="34" charset="0"/>
              </a:rPr>
              <a:t>·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/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</a:t>
            </a:r>
            <a:r>
              <a:rPr lang="en-GB" altLang="en-US" sz="2000">
                <a:cs typeface="Arial" panose="020B0604020202020204" pitchFamily="34" charset="0"/>
              </a:rPr>
              <a:t> (angular frequency 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</a:t>
            </a:r>
            <a:r>
              <a:rPr lang="en-GB" altLang="en-US" sz="2000">
                <a:cs typeface="Arial" panose="020B0604020202020204" pitchFamily="34" charset="0"/>
              </a:rPr>
              <a:t> = 2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</a:t>
            </a:r>
            <a:r>
              <a:rPr lang="en-GB" altLang="en-US" sz="2000">
                <a:cs typeface="Arial" panose="020B0604020202020204" pitchFamily="34" charset="0"/>
              </a:rPr>
              <a:t>; c = 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</a:t>
            </a:r>
            <a:r>
              <a:rPr lang="en-GB" altLang="en-US" sz="2000">
                <a:cs typeface="Arial" panose="020B0604020202020204" pitchFamily="34" charset="0"/>
              </a:rPr>
              <a:t>)</a:t>
            </a:r>
          </a:p>
          <a:p>
            <a:endParaRPr lang="en-GB" altLang="en-US" sz="2000"/>
          </a:p>
          <a:p>
            <a:r>
              <a:rPr lang="en-GB" altLang="en-US" sz="2000"/>
              <a:t>Fringe spacing is 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</a:t>
            </a:r>
            <a:r>
              <a:rPr lang="en-GB" altLang="en-US" sz="2000">
                <a:cs typeface="Arial" panose="020B0604020202020204" pitchFamily="34" charset="0"/>
              </a:rPr>
              <a:t>/b, where b is the projected baseline length (i.e., the length of the baseline as viewed from the source)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R</a:t>
            </a:r>
            <a:r>
              <a:rPr lang="en-GB" altLang="en-US" sz="2000" baseline="-33000">
                <a:cs typeface="Arial" panose="020B0604020202020204" pitchFamily="34" charset="0"/>
              </a:rPr>
              <a:t>c</a:t>
            </a:r>
            <a:r>
              <a:rPr lang="en-GB" altLang="en-US" sz="2000">
                <a:cs typeface="Arial" panose="020B0604020202020204" pitchFamily="34" charset="0"/>
              </a:rPr>
              <a:t> = ∫∫ A(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I(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cos(2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</a:t>
            </a:r>
            <a:r>
              <a:rPr lang="en-GB" altLang="en-US" sz="2000" b="1">
                <a:cs typeface="Arial" panose="020B0604020202020204" pitchFamily="34" charset="0"/>
              </a:rPr>
              <a:t>b</a:t>
            </a:r>
            <a:r>
              <a:rPr lang="en-GB" altLang="en-US" sz="2000">
                <a:cs typeface="Arial" panose="020B0604020202020204" pitchFamily="34" charset="0"/>
              </a:rPr>
              <a:t>·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/c) d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</a:t>
            </a:r>
            <a:r>
              <a:rPr lang="en-GB" altLang="en-US" sz="2000">
                <a:cs typeface="Arial" panose="020B0604020202020204" pitchFamily="34" charset="0"/>
              </a:rPr>
              <a:t>,    A(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= antenna response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Cosine is even, so we need another correlation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to measure arbitrary sky emission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R</a:t>
            </a:r>
            <a:r>
              <a:rPr lang="en-GB" altLang="en-US" sz="2000" baseline="-33000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 = ∫∫ A(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I(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sin(2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</a:t>
            </a:r>
            <a:r>
              <a:rPr lang="en-GB" altLang="en-US" sz="2000" b="1">
                <a:cs typeface="Arial" panose="020B0604020202020204" pitchFamily="34" charset="0"/>
              </a:rPr>
              <a:t>b</a:t>
            </a:r>
            <a:r>
              <a:rPr lang="en-GB" altLang="en-US" sz="2000">
                <a:cs typeface="Arial" panose="020B0604020202020204" pitchFamily="34" charset="0"/>
              </a:rPr>
              <a:t>·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/c) d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</a:t>
            </a:r>
            <a:endParaRPr lang="en-GB" altLang="en-US" sz="2000">
              <a:cs typeface="Arial" panose="020B0604020202020204" pitchFamily="34" charset="0"/>
            </a:endParaRP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Sine correlation obtained in exactly the same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way as the cosine correlation, except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with 90° phase shift on one antenna</a:t>
            </a: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2562ADA7-E8BF-4946-8981-468A507E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14800"/>
            <a:ext cx="41910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2" name="Text Box 4">
            <a:extLst>
              <a:ext uri="{FF2B5EF4-FFF2-40B4-BE49-F238E27FC236}">
                <a16:creationId xmlns:a16="http://schemas.microsoft.com/office/drawing/2014/main" id="{6141DA82-E322-6549-9938-E407A5DDB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313" y="7132638"/>
            <a:ext cx="42275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Figure courtesy Rick Perley (NRAO)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78624368-82A0-B64E-921D-287D1D3A8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371600"/>
            <a:ext cx="18462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0000"/>
                </a:solidFill>
              </a:rPr>
              <a:t>stripes, basically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FEE713E2-BCC2-5240-BCC0-77BB88A54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Visibilities</a:t>
            </a: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D90323C5-A11B-154C-9AD3-B7DB925DD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59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cs typeface="Arial" panose="020B0604020202020204" pitchFamily="34" charset="0"/>
              </a:rPr>
              <a:t>We can combine the cosine and sine correlations into a complex </a:t>
            </a:r>
            <a:r>
              <a:rPr lang="en-GB" altLang="en-US" sz="2000" b="1" u="sng">
                <a:cs typeface="Arial" panose="020B0604020202020204" pitchFamily="34" charset="0"/>
              </a:rPr>
              <a:t>visibility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R</a:t>
            </a:r>
            <a:r>
              <a:rPr lang="en-GB" altLang="en-US" sz="2000" baseline="-33000">
                <a:cs typeface="Arial" panose="020B0604020202020204" pitchFamily="34" charset="0"/>
              </a:rPr>
              <a:t>c</a:t>
            </a:r>
            <a:r>
              <a:rPr lang="en-GB" altLang="en-US" sz="2000">
                <a:cs typeface="Arial" panose="020B0604020202020204" pitchFamily="34" charset="0"/>
              </a:rPr>
              <a:t> = ∫∫ A(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I(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cos(2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</a:t>
            </a:r>
            <a:r>
              <a:rPr lang="en-GB" altLang="en-US" sz="2000" b="1">
                <a:cs typeface="Arial" panose="020B0604020202020204" pitchFamily="34" charset="0"/>
              </a:rPr>
              <a:t>b</a:t>
            </a:r>
            <a:r>
              <a:rPr lang="en-GB" altLang="en-US" sz="2000">
                <a:cs typeface="Arial" panose="020B0604020202020204" pitchFamily="34" charset="0"/>
              </a:rPr>
              <a:t>·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/c) d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</a:t>
            </a:r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R</a:t>
            </a:r>
            <a:r>
              <a:rPr lang="en-GB" altLang="en-US" sz="2000" baseline="-33000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 = ∫∫ A(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I(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sin(2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</a:t>
            </a:r>
            <a:r>
              <a:rPr lang="en-GB" altLang="en-US" sz="2000" b="1">
                <a:cs typeface="Arial" panose="020B0604020202020204" pitchFamily="34" charset="0"/>
              </a:rPr>
              <a:t>b</a:t>
            </a:r>
            <a:r>
              <a:rPr lang="en-GB" altLang="en-US" sz="2000">
                <a:cs typeface="Arial" panose="020B0604020202020204" pitchFamily="34" charset="0"/>
              </a:rPr>
              <a:t>·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/c) d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</a:t>
            </a:r>
            <a:endParaRPr lang="en-GB" altLang="en-US" sz="2000">
              <a:cs typeface="Arial" panose="020B0604020202020204" pitchFamily="34" charset="0"/>
            </a:endParaRP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V = R</a:t>
            </a:r>
            <a:r>
              <a:rPr lang="en-GB" altLang="en-US" sz="2000" baseline="-33000">
                <a:cs typeface="Arial" panose="020B0604020202020204" pitchFamily="34" charset="0"/>
              </a:rPr>
              <a:t>c</a:t>
            </a:r>
            <a:r>
              <a:rPr lang="en-GB" altLang="en-US" sz="2000">
                <a:cs typeface="Arial" panose="020B0604020202020204" pitchFamily="34" charset="0"/>
              </a:rPr>
              <a:t> – iR</a:t>
            </a:r>
            <a:r>
              <a:rPr lang="en-GB" altLang="en-US" sz="2000" baseline="-33000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 = ∫∫ A(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I(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) e</a:t>
            </a:r>
            <a:r>
              <a:rPr lang="en-GB" altLang="en-US" sz="2000" baseline="33000">
                <a:cs typeface="Arial" panose="020B0604020202020204" pitchFamily="34" charset="0"/>
              </a:rPr>
              <a:t>–2</a:t>
            </a:r>
            <a:r>
              <a:rPr lang="en-GB" altLang="en-US" sz="2000" baseline="33000">
                <a:cs typeface="Arial" panose="020B0604020202020204" pitchFamily="34" charset="0"/>
                <a:sym typeface="Symbol" pitchFamily="2" charset="2"/>
              </a:rPr>
              <a:t></a:t>
            </a:r>
            <a:r>
              <a:rPr lang="en-GB" altLang="en-US" sz="2000" baseline="33000">
                <a:cs typeface="Arial" panose="020B0604020202020204" pitchFamily="34" charset="0"/>
              </a:rPr>
              <a:t>i</a:t>
            </a:r>
            <a:r>
              <a:rPr lang="en-GB" altLang="en-US" sz="2000" baseline="33000">
                <a:cs typeface="Arial" panose="020B0604020202020204" pitchFamily="34" charset="0"/>
                <a:sym typeface="Symbol" pitchFamily="2" charset="2"/>
              </a:rPr>
              <a:t></a:t>
            </a:r>
            <a:r>
              <a:rPr lang="en-GB" altLang="en-US" sz="2000" b="1" baseline="33000">
                <a:cs typeface="Arial" panose="020B0604020202020204" pitchFamily="34" charset="0"/>
              </a:rPr>
              <a:t>b</a:t>
            </a:r>
            <a:r>
              <a:rPr lang="en-GB" altLang="en-US" sz="2000" baseline="33000">
                <a:cs typeface="Arial" panose="020B0604020202020204" pitchFamily="34" charset="0"/>
              </a:rPr>
              <a:t>·</a:t>
            </a:r>
            <a:r>
              <a:rPr lang="en-GB" altLang="en-US" sz="2000" b="1" baseline="33000">
                <a:cs typeface="Arial" panose="020B0604020202020204" pitchFamily="34" charset="0"/>
              </a:rPr>
              <a:t>s</a:t>
            </a:r>
            <a:r>
              <a:rPr lang="en-GB" altLang="en-US" sz="2000" baseline="33000">
                <a:cs typeface="Arial" panose="020B0604020202020204" pitchFamily="34" charset="0"/>
              </a:rPr>
              <a:t>/c</a:t>
            </a:r>
            <a:r>
              <a:rPr lang="en-GB" altLang="en-US" sz="2000">
                <a:cs typeface="Arial" panose="020B0604020202020204" pitchFamily="34" charset="0"/>
              </a:rPr>
              <a:t> d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</a:t>
            </a:r>
            <a:r>
              <a:rPr lang="en-GB" altLang="en-US" sz="2000">
                <a:cs typeface="Arial" panose="020B0604020202020204" pitchFamily="34" charset="0"/>
              </a:rPr>
              <a:t>        i = sqrt(-1)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This equation can be inverted to solve for the intensity distribution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Define unit cosines l, m, n and baseline coordinates u, v, w (basically, east, north, and up measured in units of </a:t>
            </a:r>
            <a:r>
              <a:rPr lang="en-GB" altLang="en-US" sz="2000" u="sng">
                <a:cs typeface="Arial" panose="020B0604020202020204" pitchFamily="34" charset="0"/>
              </a:rPr>
              <a:t>wavelength</a:t>
            </a:r>
            <a:r>
              <a:rPr lang="en-GB" altLang="en-US" sz="2000">
                <a:cs typeface="Arial" panose="020B0604020202020204" pitchFamily="34" charset="0"/>
              </a:rPr>
              <a:t>)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 b="1">
                <a:cs typeface="Arial" panose="020B0604020202020204" pitchFamily="34" charset="0"/>
              </a:rPr>
              <a:t>b</a:t>
            </a:r>
            <a:r>
              <a:rPr lang="en-GB" altLang="en-US" sz="2000">
                <a:cs typeface="Arial" panose="020B0604020202020204" pitchFamily="34" charset="0"/>
              </a:rPr>
              <a:t>·</a:t>
            </a:r>
            <a:r>
              <a:rPr lang="en-GB" altLang="en-US" sz="2000" b="1">
                <a:cs typeface="Arial" panose="020B0604020202020204" pitchFamily="34" charset="0"/>
              </a:rPr>
              <a:t>s</a:t>
            </a:r>
            <a:r>
              <a:rPr lang="en-GB" altLang="en-US" sz="2000">
                <a:cs typeface="Arial" panose="020B0604020202020204" pitchFamily="34" charset="0"/>
              </a:rPr>
              <a:t>/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</a:t>
            </a:r>
            <a:r>
              <a:rPr lang="en-GB" altLang="en-US" sz="2000">
                <a:cs typeface="Arial" panose="020B0604020202020204" pitchFamily="34" charset="0"/>
              </a:rPr>
              <a:t> = ul + vm + wn = ul + vm + w(1 – l</a:t>
            </a:r>
            <a:r>
              <a:rPr lang="en-GB" altLang="en-US" sz="2000" baseline="33000">
                <a:cs typeface="Arial" panose="020B0604020202020204" pitchFamily="34" charset="0"/>
              </a:rPr>
              <a:t>2 </a:t>
            </a:r>
            <a:r>
              <a:rPr lang="en-GB" altLang="en-US" sz="2000">
                <a:cs typeface="Arial" panose="020B0604020202020204" pitchFamily="34" charset="0"/>
              </a:rPr>
              <a:t>– m</a:t>
            </a:r>
            <a:r>
              <a:rPr lang="en-GB" altLang="en-US" sz="2000" baseline="33000">
                <a:cs typeface="Arial" panose="020B0604020202020204" pitchFamily="34" charset="0"/>
              </a:rPr>
              <a:t>2</a:t>
            </a:r>
            <a:r>
              <a:rPr lang="en-GB" altLang="en-US" sz="2000">
                <a:cs typeface="Arial" panose="020B0604020202020204" pitchFamily="34" charset="0"/>
              </a:rPr>
              <a:t>)</a:t>
            </a:r>
            <a:r>
              <a:rPr lang="en-GB" altLang="en-US" sz="2000" baseline="33000">
                <a:cs typeface="Arial" panose="020B0604020202020204" pitchFamily="34" charset="0"/>
              </a:rPr>
              <a:t>1/2</a:t>
            </a:r>
            <a:r>
              <a:rPr lang="en-GB" altLang="en-US" sz="2000">
                <a:cs typeface="Arial" panose="020B0604020202020204" pitchFamily="34" charset="0"/>
              </a:rPr>
              <a:t>;  d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</a:t>
            </a:r>
            <a:r>
              <a:rPr lang="en-GB" altLang="en-US" sz="2000">
                <a:cs typeface="Arial" panose="020B0604020202020204" pitchFamily="34" charset="0"/>
              </a:rPr>
              <a:t> = dl dm (1 – l</a:t>
            </a:r>
            <a:r>
              <a:rPr lang="en-GB" altLang="en-US" sz="2000" baseline="33000">
                <a:cs typeface="Arial" panose="020B0604020202020204" pitchFamily="34" charset="0"/>
              </a:rPr>
              <a:t>2 </a:t>
            </a:r>
            <a:r>
              <a:rPr lang="en-GB" altLang="en-US" sz="2000">
                <a:cs typeface="Arial" panose="020B0604020202020204" pitchFamily="34" charset="0"/>
              </a:rPr>
              <a:t>– m</a:t>
            </a:r>
            <a:r>
              <a:rPr lang="en-GB" altLang="en-US" sz="2000" baseline="33000">
                <a:cs typeface="Arial" panose="020B0604020202020204" pitchFamily="34" charset="0"/>
              </a:rPr>
              <a:t>2</a:t>
            </a:r>
            <a:r>
              <a:rPr lang="en-GB" altLang="en-US" sz="2000">
                <a:cs typeface="Arial" panose="020B0604020202020204" pitchFamily="34" charset="0"/>
              </a:rPr>
              <a:t>)</a:t>
            </a:r>
            <a:r>
              <a:rPr lang="en-GB" altLang="en-US" sz="2000" baseline="33000">
                <a:cs typeface="Arial" panose="020B0604020202020204" pitchFamily="34" charset="0"/>
              </a:rPr>
              <a:t>1/2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Except for wide-field imaging, w(1 – l</a:t>
            </a:r>
            <a:r>
              <a:rPr lang="en-GB" altLang="en-US" sz="2000" baseline="33000">
                <a:cs typeface="Arial" panose="020B0604020202020204" pitchFamily="34" charset="0"/>
              </a:rPr>
              <a:t>2 </a:t>
            </a:r>
            <a:r>
              <a:rPr lang="en-GB" altLang="en-US" sz="2000">
                <a:cs typeface="Arial" panose="020B0604020202020204" pitchFamily="34" charset="0"/>
              </a:rPr>
              <a:t>– m</a:t>
            </a:r>
            <a:r>
              <a:rPr lang="en-GB" altLang="en-US" sz="2000" baseline="33000">
                <a:cs typeface="Arial" panose="020B0604020202020204" pitchFamily="34" charset="0"/>
              </a:rPr>
              <a:t>2</a:t>
            </a:r>
            <a:r>
              <a:rPr lang="en-GB" altLang="en-US" sz="2000">
                <a:cs typeface="Arial" panose="020B0604020202020204" pitchFamily="34" charset="0"/>
              </a:rPr>
              <a:t>)</a:t>
            </a:r>
            <a:r>
              <a:rPr lang="en-GB" altLang="en-US" sz="2000" baseline="33000">
                <a:cs typeface="Arial" panose="020B0604020202020204" pitchFamily="34" charset="0"/>
              </a:rPr>
              <a:t>1/2</a:t>
            </a:r>
            <a:r>
              <a:rPr lang="en-GB" altLang="en-US" sz="2000">
                <a:cs typeface="Arial" panose="020B0604020202020204" pitchFamily="34" charset="0"/>
              </a:rPr>
              <a:t> is small, can be assumed constant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Then           V(u,v) = ∫∫ A(l,m) I(l,m) e</a:t>
            </a:r>
            <a:r>
              <a:rPr lang="en-GB" altLang="en-US" sz="2000" baseline="33000">
                <a:cs typeface="Arial" panose="020B0604020202020204" pitchFamily="34" charset="0"/>
              </a:rPr>
              <a:t>–2</a:t>
            </a:r>
            <a:r>
              <a:rPr lang="en-GB" altLang="en-US" sz="2000" baseline="33000">
                <a:cs typeface="Arial" panose="020B0604020202020204" pitchFamily="34" charset="0"/>
                <a:sym typeface="Symbol" pitchFamily="2" charset="2"/>
              </a:rPr>
              <a:t></a:t>
            </a:r>
            <a:r>
              <a:rPr lang="en-GB" altLang="en-US" sz="2000" baseline="33000">
                <a:cs typeface="Arial" panose="020B0604020202020204" pitchFamily="34" charset="0"/>
              </a:rPr>
              <a:t>i(ul+vm)</a:t>
            </a:r>
            <a:r>
              <a:rPr lang="en-GB" altLang="en-US" sz="2000">
                <a:cs typeface="Arial" panose="020B0604020202020204" pitchFamily="34" charset="0"/>
              </a:rPr>
              <a:t> dl dm</a:t>
            </a:r>
          </a:p>
          <a:p>
            <a:r>
              <a:rPr lang="en-GB" altLang="en-US" sz="2000">
                <a:cs typeface="Arial" panose="020B0604020202020204" pitchFamily="34" charset="0"/>
              </a:rPr>
              <a:t>and    A(l,m) I(l,m) = ∫∫ V(u,v)          e</a:t>
            </a:r>
            <a:r>
              <a:rPr lang="en-GB" altLang="en-US" sz="2000" baseline="33000">
                <a:cs typeface="Arial" panose="020B0604020202020204" pitchFamily="34" charset="0"/>
              </a:rPr>
              <a:t>+2</a:t>
            </a:r>
            <a:r>
              <a:rPr lang="en-GB" altLang="en-US" sz="2000" baseline="33000">
                <a:cs typeface="Arial" panose="020B0604020202020204" pitchFamily="34" charset="0"/>
                <a:sym typeface="Symbol" pitchFamily="2" charset="2"/>
              </a:rPr>
              <a:t></a:t>
            </a:r>
            <a:r>
              <a:rPr lang="en-GB" altLang="en-US" sz="2000" baseline="33000">
                <a:cs typeface="Arial" panose="020B0604020202020204" pitchFamily="34" charset="0"/>
              </a:rPr>
              <a:t>i(ul+vm)</a:t>
            </a:r>
            <a:r>
              <a:rPr lang="en-GB" altLang="en-US" sz="2000">
                <a:cs typeface="Arial" panose="020B0604020202020204" pitchFamily="34" charset="0"/>
              </a:rPr>
              <a:t> du dv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 b="1">
                <a:cs typeface="Arial" panose="020B0604020202020204" pitchFamily="34" charset="0"/>
              </a:rPr>
              <a:t>Visibilities and sky intensity related to each other by a Fourier transform</a:t>
            </a:r>
            <a:r>
              <a:rPr lang="en-GB" altLang="en-US" sz="2000">
                <a:cs typeface="Arial" panose="020B0604020202020204" pitchFamily="34" charset="0"/>
              </a:rPr>
              <a:t> – get a lot of visibilities in the (u,v) plane and you can reconstruct the image</a:t>
            </a:r>
          </a:p>
          <a:p>
            <a:endParaRPr lang="en-GB" altLang="en-US" sz="2000">
              <a:cs typeface="Arial" panose="020B0604020202020204" pitchFamily="34" charset="0"/>
            </a:endParaRP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9A423311-F8A6-3D4E-8403-F2951BB9F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371600"/>
            <a:ext cx="43434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0000"/>
                </a:solidFill>
              </a:rPr>
              <a:t>No relation to other senses of the word!</a:t>
            </a:r>
          </a:p>
        </p:txBody>
      </p:sp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id="{65A79157-8019-AD47-A28D-5C33C74AA1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67250" y="3598863"/>
          <a:ext cx="71438" cy="16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r:id="rId4" imgW="76200" imgH="177800" progId="">
                  <p:embed/>
                </p:oleObj>
              </mc:Choice>
              <mc:Fallback>
                <p:oleObj r:id="rId4" imgW="76200" imgH="177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3598863"/>
                        <a:ext cx="71438" cy="1682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1016C95B-6A4A-4B4F-B21C-381D1D1BA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Fourier transform in action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AF76E876-294E-4E45-8939-DA8188E4E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65200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cs typeface="Arial" panose="020B0604020202020204" pitchFamily="34" charset="0"/>
              </a:rPr>
              <a:t>At any given time, each baseline samples the Fourier transform of the sky emission at a point in (u,v) space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In the absence of noise, calibration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errors, etc., the measured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visibility (amplitude + phase)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is one Fourier component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of the sky image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Note: a visibility does </a:t>
            </a:r>
            <a:r>
              <a:rPr lang="en-GB" altLang="en-US" sz="2000" b="1">
                <a:cs typeface="Arial" panose="020B0604020202020204" pitchFamily="34" charset="0"/>
              </a:rPr>
              <a:t>not</a:t>
            </a:r>
            <a:r>
              <a:rPr lang="en-GB" altLang="en-US" sz="2000">
                <a:cs typeface="Arial" panose="020B0604020202020204" pitchFamily="34" charset="0"/>
              </a:rPr>
              <a:t> pick out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one “pixel” of the sky image!</a:t>
            </a:r>
          </a:p>
          <a:p>
            <a:r>
              <a:rPr lang="en-GB" altLang="en-US" sz="2000">
                <a:solidFill>
                  <a:srgbClr val="FF0000"/>
                </a:solidFill>
                <a:cs typeface="Arial" panose="020B0604020202020204" pitchFamily="34" charset="0"/>
              </a:rPr>
              <a:t>A visibility is sensitive to all pixels,</a:t>
            </a:r>
            <a:br>
              <a:rPr lang="en-GB" altLang="en-US" sz="200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GB" altLang="en-US" sz="2000">
                <a:solidFill>
                  <a:srgbClr val="FF0000"/>
                </a:solidFill>
                <a:cs typeface="Arial" panose="020B0604020202020204" pitchFamily="34" charset="0"/>
              </a:rPr>
              <a:t>which is why we need a lot of</a:t>
            </a:r>
            <a:br>
              <a:rPr lang="en-GB" altLang="en-US" sz="200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GB" altLang="en-US" sz="2000">
                <a:solidFill>
                  <a:srgbClr val="FF0000"/>
                </a:solidFill>
                <a:cs typeface="Arial" panose="020B0604020202020204" pitchFamily="34" charset="0"/>
              </a:rPr>
              <a:t>them to reconstruct the image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F14DB55B-ABF2-3A4F-9CD4-7F5B8BDF0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029200"/>
            <a:ext cx="195738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8619835-226D-3D4D-B2CF-45AB8C86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492442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1" name="Text Box 5">
            <a:extLst>
              <a:ext uri="{FF2B5EF4-FFF2-40B4-BE49-F238E27FC236}">
                <a16:creationId xmlns:a16="http://schemas.microsoft.com/office/drawing/2014/main" id="{C0307CE4-D612-B646-BE5C-068C5722F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086600"/>
            <a:ext cx="20574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Model sky image</a:t>
            </a: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3E213262-5980-9B45-8FC7-0194EAEDF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7086600"/>
            <a:ext cx="32004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Fourier transform (amplitude)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D207EF27-CDEC-EB4B-B5E8-7807C4DE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029200"/>
            <a:ext cx="26797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7BF06AE7-2007-DA41-985D-44A079CB1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114800"/>
            <a:ext cx="32385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3" name="Picture 3">
            <a:extLst>
              <a:ext uri="{FF2B5EF4-FFF2-40B4-BE49-F238E27FC236}">
                <a16:creationId xmlns:a16="http://schemas.microsoft.com/office/drawing/2014/main" id="{504FFEC3-FC3B-F74B-B97B-74864ED26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32385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4" name="Text Box 4">
            <a:extLst>
              <a:ext uri="{FF2B5EF4-FFF2-40B4-BE49-F238E27FC236}">
                <a16:creationId xmlns:a16="http://schemas.microsoft.com/office/drawing/2014/main" id="{DF71DF8D-2D7B-2C4D-B1F6-4F0FFED66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Earth rotation aperture synthesis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AAB53B8C-C225-E545-9A79-A3E7468DD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32004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As the Earth rotates, the (u,v) coordinates of baselines change, sweeping out arcs in the (u,v) plane</a:t>
            </a:r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FD334604-3061-6046-BF54-1397285A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4114800"/>
            <a:ext cx="32385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4E158C3A-3B5B-184F-A9E3-84AD21FE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914400"/>
            <a:ext cx="32385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8" name="Text Box 8">
            <a:extLst>
              <a:ext uri="{FF2B5EF4-FFF2-40B4-BE49-F238E27FC236}">
                <a16:creationId xmlns:a16="http://schemas.microsoft.com/office/drawing/2014/main" id="{E6C0DB47-592C-8544-835B-DF52A8B92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143000"/>
            <a:ext cx="3657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6B2394"/>
                </a:solidFill>
              </a:rPr>
              <a:t>Dec 60</a:t>
            </a:r>
            <a:r>
              <a:rPr lang="en-GB" altLang="en-US">
                <a:solidFill>
                  <a:srgbClr val="6B2394"/>
                </a:solidFill>
                <a:cs typeface="Arial" panose="020B0604020202020204" pitchFamily="34" charset="0"/>
              </a:rPr>
              <a:t>°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BA28B7B7-F6E0-6F45-8F4B-EF17FFB41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50" y="1143000"/>
            <a:ext cx="9969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6B2394"/>
                </a:solidFill>
              </a:rPr>
              <a:t>Dec 30</a:t>
            </a:r>
            <a:r>
              <a:rPr lang="en-GB" altLang="en-US">
                <a:solidFill>
                  <a:srgbClr val="6B2394"/>
                </a:solidFill>
                <a:cs typeface="Arial" panose="020B0604020202020204" pitchFamily="34" charset="0"/>
              </a:rPr>
              <a:t>°</a:t>
            </a:r>
          </a:p>
        </p:txBody>
      </p:sp>
      <p:sp>
        <p:nvSpPr>
          <p:cNvPr id="15370" name="Text Box 10">
            <a:extLst>
              <a:ext uri="{FF2B5EF4-FFF2-40B4-BE49-F238E27FC236}">
                <a16:creationId xmlns:a16="http://schemas.microsoft.com/office/drawing/2014/main" id="{1A58C7C1-FD35-4541-AE9B-035E545E4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43400"/>
            <a:ext cx="9969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6B2394"/>
                </a:solidFill>
              </a:rPr>
              <a:t>Dec 0</a:t>
            </a:r>
            <a:r>
              <a:rPr lang="en-GB" altLang="en-US">
                <a:solidFill>
                  <a:srgbClr val="6B2394"/>
                </a:solidFill>
                <a:cs typeface="Arial" panose="020B0604020202020204" pitchFamily="34" charset="0"/>
              </a:rPr>
              <a:t>°</a:t>
            </a:r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FA755059-40B3-F74F-B40C-DD55DB76B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50" y="4343400"/>
            <a:ext cx="12255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6B2394"/>
                </a:solidFill>
              </a:rPr>
              <a:t>Dec </a:t>
            </a:r>
            <a:r>
              <a:rPr lang="en-GB" altLang="en-US">
                <a:solidFill>
                  <a:srgbClr val="6B2394"/>
                </a:solidFill>
                <a:cs typeface="Arial" panose="020B0604020202020204" pitchFamily="34" charset="0"/>
              </a:rPr>
              <a:t>–</a:t>
            </a:r>
            <a:r>
              <a:rPr lang="en-GB" altLang="en-US">
                <a:solidFill>
                  <a:srgbClr val="6B2394"/>
                </a:solidFill>
              </a:rPr>
              <a:t>30</a:t>
            </a:r>
            <a:r>
              <a:rPr lang="en-GB" altLang="en-US">
                <a:solidFill>
                  <a:srgbClr val="6B2394"/>
                </a:solidFill>
                <a:cs typeface="Arial" panose="020B0604020202020204" pitchFamily="34" charset="0"/>
              </a:rPr>
              <a:t>°</a:t>
            </a:r>
          </a:p>
        </p:txBody>
      </p:sp>
      <p:pic>
        <p:nvPicPr>
          <p:cNvPr id="15372" name="Picture 12">
            <a:extLst>
              <a:ext uri="{FF2B5EF4-FFF2-40B4-BE49-F238E27FC236}">
                <a16:creationId xmlns:a16="http://schemas.microsoft.com/office/drawing/2014/main" id="{D83F724A-3919-F445-BB59-7E138EBE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14600"/>
            <a:ext cx="2286000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73" name="Text Box 13">
            <a:extLst>
              <a:ext uri="{FF2B5EF4-FFF2-40B4-BE49-F238E27FC236}">
                <a16:creationId xmlns:a16="http://schemas.microsoft.com/office/drawing/2014/main" id="{E0627AA7-23E7-B441-95BD-9DE27D518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7086600"/>
            <a:ext cx="27432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0000"/>
                </a:solidFill>
              </a:rPr>
              <a:t>u (baseline coordinate)</a:t>
            </a:r>
          </a:p>
        </p:txBody>
      </p:sp>
      <p:sp>
        <p:nvSpPr>
          <p:cNvPr id="15374" name="Text Box 14">
            <a:extLst>
              <a:ext uri="{FF2B5EF4-FFF2-40B4-BE49-F238E27FC236}">
                <a16:creationId xmlns:a16="http://schemas.microsoft.com/office/drawing/2014/main" id="{B372C2B9-B5DD-D245-A056-DEF8BF3965D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901032" y="4044156"/>
            <a:ext cx="248761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/>
          <a:p>
            <a:r>
              <a:rPr lang="en-GB" altLang="en-US">
                <a:solidFill>
                  <a:srgbClr val="FF0000"/>
                </a:solidFill>
              </a:rPr>
              <a:t>v (baseline coordinate)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A58B6A51-E309-4040-A145-7D2A53C84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Properties of interferometers</a:t>
            </a: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9597FD61-268C-8F4D-8933-516A0333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b="1"/>
              <a:t>An interferometer acts as a spatial filter</a:t>
            </a:r>
            <a:br>
              <a:rPr lang="en-GB" altLang="en-US" sz="2000"/>
            </a:br>
            <a:r>
              <a:rPr lang="en-GB" altLang="en-US" sz="2000"/>
              <a:t>Baseline fringe spacing is (u</a:t>
            </a:r>
            <a:r>
              <a:rPr lang="en-GB" altLang="en-US" sz="2000" baseline="33000"/>
              <a:t>2</a:t>
            </a:r>
            <a:r>
              <a:rPr lang="en-GB" altLang="en-US" sz="2000"/>
              <a:t>+v</a:t>
            </a:r>
            <a:r>
              <a:rPr lang="en-GB" altLang="en-US" sz="2000" baseline="33000"/>
              <a:t>2</a:t>
            </a:r>
            <a:r>
              <a:rPr lang="en-GB" altLang="en-US" sz="2000"/>
              <a:t>)</a:t>
            </a:r>
            <a:r>
              <a:rPr lang="en-GB" altLang="en-US" sz="2000" baseline="33000"/>
              <a:t>-1/2</a:t>
            </a:r>
            <a:r>
              <a:rPr lang="en-GB" altLang="en-US" sz="2000"/>
              <a:t> rad   (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</a:t>
            </a:r>
            <a:r>
              <a:rPr lang="en-GB" altLang="en-US" sz="2000">
                <a:cs typeface="Arial" panose="020B0604020202020204" pitchFamily="34" charset="0"/>
              </a:rPr>
              <a:t> rad = 180°)</a:t>
            </a:r>
          </a:p>
          <a:p>
            <a:endParaRPr lang="en-GB" altLang="en-US" sz="2000"/>
          </a:p>
          <a:p>
            <a:r>
              <a:rPr lang="en-GB" altLang="en-US" sz="2000"/>
              <a:t>Short baseline: wide fringe spacing = low angular resolution</a:t>
            </a:r>
          </a:p>
          <a:p>
            <a:endParaRPr lang="en-GB" altLang="en-US" sz="2000"/>
          </a:p>
          <a:p>
            <a:r>
              <a:rPr lang="en-GB" altLang="en-US" sz="2000"/>
              <a:t>Long baseline: fine fringe spacing = high angular resolution,</a:t>
            </a:r>
            <a:br>
              <a:rPr lang="en-GB" altLang="en-US" sz="2000"/>
            </a:br>
            <a:r>
              <a:rPr lang="en-GB" altLang="en-US" sz="2000"/>
              <a:t>but “resolves out” large-scale emission</a:t>
            </a:r>
          </a:p>
          <a:p>
            <a:endParaRPr lang="en-GB" altLang="en-US" sz="2000"/>
          </a:p>
          <a:p>
            <a:r>
              <a:rPr lang="en-GB" altLang="en-US" sz="2000"/>
              <a:t>It is important to match the baseline lengths of an interferometer to the spatial scale of interest – this is why some arrays move their telescopes</a:t>
            </a:r>
          </a:p>
          <a:p>
            <a:endParaRPr lang="en-GB" altLang="en-US" sz="2000"/>
          </a:p>
          <a:p>
            <a:r>
              <a:rPr lang="en-GB" altLang="en-US" sz="2000"/>
              <a:t>Longest baselines of VLA configurations</a:t>
            </a:r>
            <a:br>
              <a:rPr lang="en-GB" altLang="en-US" sz="2000"/>
            </a:br>
            <a:r>
              <a:rPr lang="en-GB" altLang="en-US" sz="2000"/>
              <a:t>A: 36 km</a:t>
            </a:r>
            <a:br>
              <a:rPr lang="en-GB" altLang="en-US" sz="2000"/>
            </a:br>
            <a:r>
              <a:rPr lang="en-GB" altLang="en-US" sz="2000"/>
              <a:t>B: 11 km</a:t>
            </a:r>
            <a:br>
              <a:rPr lang="en-GB" altLang="en-US" sz="2000"/>
            </a:br>
            <a:r>
              <a:rPr lang="en-GB" altLang="en-US" sz="2000"/>
              <a:t>C: 3.4 km</a:t>
            </a:r>
            <a:br>
              <a:rPr lang="en-GB" altLang="en-US" sz="2000"/>
            </a:br>
            <a:r>
              <a:rPr lang="en-GB" altLang="en-US" sz="2000"/>
              <a:t>D: 1 km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31A12DB6-081D-F446-BAEE-4DF885D67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14800"/>
            <a:ext cx="41910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C5BED083-B8C0-1340-83A5-C7F22D5B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5219700"/>
            <a:ext cx="30575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B14A818A-5A65-5849-9F68-F13EB8E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914400"/>
            <a:ext cx="2468563" cy="239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4A58E41E-72AE-384C-A208-2DF313EF9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Interferometric imaging 1: Introduction</a:t>
            </a: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1C3093AA-1B0A-5A4B-BDB7-D2DF7EF38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6012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Example:</a:t>
            </a:r>
          </a:p>
          <a:p>
            <a:endParaRPr lang="en-GB" altLang="en-US" sz="2000"/>
          </a:p>
          <a:p>
            <a:r>
              <a:rPr lang="en-GB" altLang="en-US" sz="2000"/>
              <a:t>Observations of 3C268.4 (quasar) with VLA in A-configuration (most extended)</a:t>
            </a:r>
          </a:p>
          <a:p>
            <a:endParaRPr lang="en-GB" altLang="en-US" sz="2000"/>
          </a:p>
          <a:p>
            <a:r>
              <a:rPr lang="en-GB" altLang="en-US" sz="2000">
                <a:cs typeface="Arial" panose="020B0604020202020204" pitchFamily="34" charset="0"/>
              </a:rPr>
              <a:t>ν</a:t>
            </a:r>
            <a:r>
              <a:rPr lang="en-GB" altLang="en-US" sz="2000"/>
              <a:t> = 8.43 GHz / </a:t>
            </a:r>
            <a:r>
              <a:rPr lang="en-GB" altLang="en-US" sz="2000">
                <a:cs typeface="Arial" panose="020B0604020202020204" pitchFamily="34" charset="0"/>
              </a:rPr>
              <a:t>λ</a:t>
            </a:r>
            <a:r>
              <a:rPr lang="en-GB" altLang="en-US" sz="2000"/>
              <a:t> = 3.56 cm</a:t>
            </a:r>
          </a:p>
          <a:p>
            <a:endParaRPr lang="en-GB" altLang="en-US" sz="2000"/>
          </a:p>
          <a:p>
            <a:r>
              <a:rPr lang="en-GB" altLang="en-US" sz="2000"/>
              <a:t>Data and figures courtesy Colin Lonsdale &amp; Divya Oberoi (pictures courtesy NRAO)</a:t>
            </a: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B33DD477-6B53-EB4E-BDF0-CA46A5E0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29000"/>
            <a:ext cx="5410200" cy="360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2" name="Text Box 4">
            <a:extLst>
              <a:ext uri="{FF2B5EF4-FFF2-40B4-BE49-F238E27FC236}">
                <a16:creationId xmlns:a16="http://schemas.microsoft.com/office/drawing/2014/main" id="{6B0EEEB6-6EE5-AB44-A1CE-E9B640852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450" y="7086600"/>
            <a:ext cx="22161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VLA D-configuration</a:t>
            </a: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40D80B34-0580-F146-927E-1364DAB4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3375025"/>
            <a:ext cx="24955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Text Box 6">
            <a:extLst>
              <a:ext uri="{FF2B5EF4-FFF2-40B4-BE49-F238E27FC236}">
                <a16:creationId xmlns:a16="http://schemas.microsoft.com/office/drawing/2014/main" id="{86305FF1-1563-0541-B3DF-23BE47306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7086600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Transporter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2E6AAF6E-6C37-C144-AF8A-5B5194DBB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Interferometric imaging 2: (u,v) coverage</a:t>
            </a:r>
          </a:p>
        </p:txBody>
      </p:sp>
      <p:sp>
        <p:nvSpPr>
          <p:cNvPr id="18434" name="Text Box 2">
            <a:extLst>
              <a:ext uri="{FF2B5EF4-FFF2-40B4-BE49-F238E27FC236}">
                <a16:creationId xmlns:a16="http://schemas.microsoft.com/office/drawing/2014/main" id="{F733FB4C-6BAC-3B46-99DE-2CA8286DB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VLA has good instantaneous (u,v) coverage suitable for “snapshot” imaging</a:t>
            </a:r>
          </a:p>
          <a:p>
            <a:endParaRPr lang="en-GB" altLang="en-US" sz="2000"/>
          </a:p>
          <a:p>
            <a:r>
              <a:rPr lang="en-GB" altLang="en-US" sz="2000"/>
              <a:t>General fact: V(</a:t>
            </a:r>
            <a:r>
              <a:rPr lang="en-GB" altLang="en-US" sz="2000">
                <a:cs typeface="Arial" panose="020B0604020202020204" pitchFamily="34" charset="0"/>
              </a:rPr>
              <a:t>–u,–v) = V</a:t>
            </a:r>
            <a:r>
              <a:rPr lang="en-GB" altLang="en-US" sz="2000" baseline="33000">
                <a:cs typeface="Arial" panose="020B0604020202020204" pitchFamily="34" charset="0"/>
              </a:rPr>
              <a:t>*</a:t>
            </a:r>
            <a:r>
              <a:rPr lang="en-GB" altLang="en-US" sz="2000">
                <a:cs typeface="Arial" panose="020B0604020202020204" pitchFamily="34" charset="0"/>
              </a:rPr>
              <a:t>(u,v) – follows from fact that sky is real, not complex</a:t>
            </a:r>
          </a:p>
          <a:p>
            <a:endParaRPr lang="en-GB" altLang="en-US" sz="2000"/>
          </a:p>
          <a:p>
            <a:r>
              <a:rPr lang="en-GB" altLang="en-US" sz="2000"/>
              <a:t>These observations occurred over the course of 7 hours</a:t>
            </a:r>
          </a:p>
          <a:p>
            <a:endParaRPr lang="en-GB" altLang="en-US" sz="2000"/>
          </a:p>
          <a:p>
            <a:r>
              <a:rPr lang="en-GB" altLang="en-US" sz="2000"/>
              <a:t>Multiple scans on same source give even better (u,v) coverage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0EA50E95-D2B3-764A-911B-9162B7771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54363"/>
            <a:ext cx="4343400" cy="416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9B8084BB-35D4-7149-A650-DAD7DEB1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54363"/>
            <a:ext cx="434340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7" name="Oval 5">
            <a:extLst>
              <a:ext uri="{FF2B5EF4-FFF2-40B4-BE49-F238E27FC236}">
                <a16:creationId xmlns:a16="http://schemas.microsoft.com/office/drawing/2014/main" id="{BE9235DB-B7F3-AC41-AEAE-BF056A1B0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588" y="3548063"/>
            <a:ext cx="3581400" cy="3429000"/>
          </a:xfrm>
          <a:prstGeom prst="ellipse">
            <a:avLst/>
          </a:prstGeom>
          <a:noFill/>
          <a:ln w="22352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8B9188CD-E66F-1542-9AC3-2D40EF9C2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5875" y="5257800"/>
            <a:ext cx="914400" cy="1524000"/>
          </a:xfrm>
          <a:prstGeom prst="line">
            <a:avLst/>
          </a:prstGeom>
          <a:noFill/>
          <a:ln w="2844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4144B581-1B79-8049-9C68-1BB57F52F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9150" y="6665913"/>
            <a:ext cx="11430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FFFF"/>
                </a:solidFill>
              </a:rPr>
              <a:t>35.6 km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>
            <a:extLst>
              <a:ext uri="{FF2B5EF4-FFF2-40B4-BE49-F238E27FC236}">
                <a16:creationId xmlns:a16="http://schemas.microsoft.com/office/drawing/2014/main" id="{20E79DDE-AF7C-8449-95CD-A1241FE27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Interferometric imaging 3: Visibility amplitudes</a:t>
            </a: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CFDE0F2-6AC6-6843-8E02-DA1256606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Plot of visibility amplitudes versus (u,v) distance</a:t>
            </a:r>
          </a:p>
          <a:p>
            <a:endParaRPr lang="en-GB" altLang="en-US" sz="2000"/>
          </a:p>
          <a:p>
            <a:r>
              <a:rPr lang="en-GB" altLang="en-US" sz="2000"/>
              <a:t>Maximum (u,v) distance ~ 10</a:t>
            </a:r>
            <a:r>
              <a:rPr lang="en-GB" altLang="en-US" sz="2000" baseline="33000"/>
              <a:t>6</a:t>
            </a:r>
            <a:r>
              <a:rPr lang="en-GB" altLang="en-US" sz="2000"/>
              <a:t>, so fringe spacing ~ 1/10</a:t>
            </a:r>
            <a:r>
              <a:rPr lang="en-GB" altLang="en-US" sz="2000" baseline="33000"/>
              <a:t>6</a:t>
            </a:r>
            <a:r>
              <a:rPr lang="en-GB" altLang="en-US" sz="2000"/>
              <a:t> rad = 0.2 arcsec</a:t>
            </a:r>
          </a:p>
          <a:p>
            <a:endParaRPr lang="en-GB" altLang="en-US" sz="2000"/>
          </a:p>
          <a:p>
            <a:r>
              <a:rPr lang="en-GB" altLang="en-US" sz="2000"/>
              <a:t>Many shorter spacings as well</a:t>
            </a:r>
          </a:p>
          <a:p>
            <a:endParaRPr lang="en-GB" altLang="en-US" sz="2000"/>
          </a:p>
          <a:p>
            <a:r>
              <a:rPr lang="en-GB" altLang="en-US" sz="2000"/>
              <a:t>Flux density of source is a few</a:t>
            </a:r>
            <a:br>
              <a:rPr lang="en-GB" altLang="en-US" sz="2000"/>
            </a:br>
            <a:r>
              <a:rPr lang="en-GB" altLang="en-US" sz="2000"/>
              <a:t>tenths of a Jy</a:t>
            </a:r>
          </a:p>
          <a:p>
            <a:endParaRPr lang="en-GB" altLang="en-US" sz="2000"/>
          </a:p>
          <a:p>
            <a:r>
              <a:rPr lang="en-GB" altLang="en-US" sz="2000"/>
              <a:t>Amplitudes fall off with (u,v) distance:</a:t>
            </a:r>
            <a:br>
              <a:rPr lang="en-GB" altLang="en-US" sz="2000"/>
            </a:br>
            <a:r>
              <a:rPr lang="en-GB" altLang="en-US" sz="2000"/>
              <a:t>Source is partially resolved</a:t>
            </a:r>
            <a:br>
              <a:rPr lang="en-GB" altLang="en-US" sz="2000"/>
            </a:br>
            <a:r>
              <a:rPr lang="en-GB" altLang="en-US" sz="2000"/>
              <a:t>(There is power on scales larger</a:t>
            </a:r>
            <a:br>
              <a:rPr lang="en-GB" altLang="en-US" sz="2000"/>
            </a:br>
            <a:r>
              <a:rPr lang="en-GB" altLang="en-US" sz="2000"/>
              <a:t>than 0.2 arcsec)</a:t>
            </a:r>
          </a:p>
          <a:p>
            <a:endParaRPr lang="en-GB" altLang="en-US" sz="2000"/>
          </a:p>
          <a:p>
            <a:r>
              <a:rPr lang="en-GB" altLang="en-US" sz="2000"/>
              <a:t>Comparison: Typical FM station</a:t>
            </a:r>
            <a:br>
              <a:rPr lang="en-GB" altLang="en-US" sz="2000"/>
            </a:br>
            <a:r>
              <a:rPr lang="en-GB" altLang="en-US" sz="2000"/>
              <a:t>(0.1 W Hz</a:t>
            </a:r>
            <a:r>
              <a:rPr lang="en-GB" altLang="en-US" sz="2000" baseline="33000"/>
              <a:t>-1</a:t>
            </a:r>
            <a:r>
              <a:rPr lang="en-GB" altLang="en-US" sz="2000"/>
              <a:t>) placed at 1 AU</a:t>
            </a:r>
            <a:br>
              <a:rPr lang="en-GB" altLang="en-US" sz="2000"/>
            </a:br>
            <a:r>
              <a:rPr lang="en-GB" altLang="en-US" sz="2000"/>
              <a:t>would be a 35 Jy source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2DE0EE14-8BB1-5741-97E5-C9D8AF056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931025"/>
            <a:ext cx="16002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(u</a:t>
            </a:r>
            <a:r>
              <a:rPr lang="en-GB" altLang="en-US" sz="2000" baseline="33000"/>
              <a:t>2</a:t>
            </a:r>
            <a:r>
              <a:rPr lang="en-GB" altLang="en-US" sz="2000"/>
              <a:t> + v</a:t>
            </a:r>
            <a:r>
              <a:rPr lang="en-GB" altLang="en-US" sz="2000" baseline="33000"/>
              <a:t>2</a:t>
            </a:r>
            <a:r>
              <a:rPr lang="en-GB" altLang="en-US" sz="2000"/>
              <a:t>)</a:t>
            </a:r>
            <a:r>
              <a:rPr lang="en-GB" altLang="en-US" sz="2000" baseline="33000"/>
              <a:t>1/2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9AF14F0-8540-6B41-81D4-955D2153B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57400"/>
            <a:ext cx="50292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0D16024D-303A-EB4B-A363-B19D5492D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Interferometric imaging 4: Calibration and visibilities</a:t>
            </a: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D16F0826-380E-6846-B131-196748637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32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In general, visibilities must be “calibrated” to take out atmospheric, ionospheric, and instrumental effects</a:t>
            </a:r>
          </a:p>
          <a:p>
            <a:endParaRPr lang="en-GB" altLang="en-US" sz="2000"/>
          </a:p>
          <a:p>
            <a:r>
              <a:rPr lang="en-GB" altLang="en-US" sz="2000"/>
              <a:t>Effectively this means solving for</a:t>
            </a:r>
            <a:br>
              <a:rPr lang="en-GB" altLang="en-US" sz="2000"/>
            </a:br>
            <a:r>
              <a:rPr lang="en-GB" altLang="en-US" sz="2000"/>
              <a:t>complex gains (amplitude</a:t>
            </a:r>
            <a:br>
              <a:rPr lang="en-GB" altLang="en-US" sz="2000"/>
            </a:br>
            <a:r>
              <a:rPr lang="en-GB" altLang="en-US" sz="2000"/>
              <a:t>&amp; phase) for each antenna</a:t>
            </a:r>
            <a:br>
              <a:rPr lang="en-GB" altLang="en-US" sz="2000"/>
            </a:br>
            <a:r>
              <a:rPr lang="en-GB" altLang="en-US" sz="2000"/>
              <a:t>as a function of time</a:t>
            </a:r>
          </a:p>
          <a:p>
            <a:endParaRPr lang="en-GB" altLang="en-US" sz="2000"/>
          </a:p>
          <a:p>
            <a:r>
              <a:rPr lang="en-GB" altLang="en-US" sz="2000"/>
              <a:t>For weak sources, observe nearby</a:t>
            </a:r>
            <a:br>
              <a:rPr lang="en-GB" altLang="en-US" sz="2000"/>
            </a:br>
            <a:r>
              <a:rPr lang="en-GB" altLang="en-US" sz="2000"/>
              <a:t>bright calibrator (e.g. quasar)</a:t>
            </a:r>
            <a:br>
              <a:rPr lang="en-GB" altLang="en-US" sz="2000"/>
            </a:br>
            <a:r>
              <a:rPr lang="en-GB" altLang="en-US" sz="2000"/>
              <a:t>and transfer solutions</a:t>
            </a:r>
          </a:p>
          <a:p>
            <a:endParaRPr lang="en-GB" altLang="en-US" sz="2000"/>
          </a:p>
          <a:p>
            <a:r>
              <a:rPr lang="en-GB" altLang="en-US" sz="2000"/>
              <a:t>For bright sources, the visibilities</a:t>
            </a:r>
            <a:br>
              <a:rPr lang="en-GB" altLang="en-US" sz="2000"/>
            </a:br>
            <a:r>
              <a:rPr lang="en-GB" altLang="en-US" sz="2000"/>
              <a:t>can be self-calibrated because</a:t>
            </a:r>
            <a:br>
              <a:rPr lang="en-GB" altLang="en-US" sz="2000"/>
            </a:br>
            <a:r>
              <a:rPr lang="en-GB" altLang="en-US" sz="2000"/>
              <a:t>the data are highly</a:t>
            </a:r>
            <a:br>
              <a:rPr lang="en-GB" altLang="en-US" sz="2000"/>
            </a:br>
            <a:r>
              <a:rPr lang="en-GB" altLang="en-US" sz="2000"/>
              <a:t>overconstrained:</a:t>
            </a:r>
            <a:br>
              <a:rPr lang="en-GB" altLang="en-US" sz="2000"/>
            </a:br>
            <a:r>
              <a:rPr lang="en-GB" altLang="en-US" sz="2000"/>
              <a:t>e.g., VLA: n = 27 antennas,</a:t>
            </a:r>
            <a:br>
              <a:rPr lang="en-GB" altLang="en-US" sz="2000"/>
            </a:br>
            <a:r>
              <a:rPr lang="en-GB" altLang="en-US" sz="2000"/>
              <a:t>0.5 n (n-1) = 351 baselines</a:t>
            </a:r>
          </a:p>
          <a:p>
            <a:endParaRPr lang="en-GB" altLang="en-US" sz="2000"/>
          </a:p>
          <a:p>
            <a:r>
              <a:rPr lang="en-GB" altLang="en-US" sz="2000"/>
              <a:t>Calibrated visibilities can then be</a:t>
            </a:r>
            <a:br>
              <a:rPr lang="en-GB" altLang="en-US" sz="2000"/>
            </a:br>
            <a:r>
              <a:rPr lang="en-GB" altLang="en-US" sz="2000"/>
              <a:t>used to form an image</a:t>
            </a:r>
            <a:br>
              <a:rPr lang="en-GB" altLang="en-US" sz="2000"/>
            </a:br>
            <a:endParaRPr lang="en-GB" altLang="en-US" sz="2000"/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AE27B97C-8077-7C45-AE0D-83088D43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49425"/>
            <a:ext cx="4953000" cy="487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4" name="Text Box 4">
            <a:extLst>
              <a:ext uri="{FF2B5EF4-FFF2-40B4-BE49-F238E27FC236}">
                <a16:creationId xmlns:a16="http://schemas.microsoft.com/office/drawing/2014/main" id="{98B3DED2-12FD-0D44-88C7-BFDA6AD4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740525"/>
            <a:ext cx="9144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Time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C0FCC7C4-E27B-C84C-8A54-47726717C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2057400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FFFF"/>
                </a:solidFill>
              </a:rPr>
              <a:t>Amplitude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1AC0A7AB-FF43-884A-A7AC-EB214F847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8313" y="4225925"/>
            <a:ext cx="1336675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FFFF"/>
                </a:solidFill>
              </a:rPr>
              <a:t>Amplitude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D8671F35-B30E-2A46-B6A1-30A3676A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200400"/>
            <a:ext cx="9144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FFFF"/>
                </a:solidFill>
              </a:rPr>
              <a:t>Phase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8AE844DB-4FD1-204B-BD61-865F99CDE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3113" y="5368925"/>
            <a:ext cx="892175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FFFF"/>
                </a:solidFill>
              </a:rPr>
              <a:t>Phase</a:t>
            </a:r>
          </a:p>
        </p:txBody>
      </p:sp>
      <p:sp>
        <p:nvSpPr>
          <p:cNvPr id="20489" name="Text Box 9">
            <a:extLst>
              <a:ext uri="{FF2B5EF4-FFF2-40B4-BE49-F238E27FC236}">
                <a16:creationId xmlns:a16="http://schemas.microsoft.com/office/drawing/2014/main" id="{2A822DC8-AC40-5D40-BF75-CEDB53BFC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3200400"/>
            <a:ext cx="25415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FFFF"/>
                </a:solidFill>
              </a:rPr>
              <a:t>Short baseline (1.4 km)</a:t>
            </a:r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F792C403-631E-2C4F-AB1C-F8E51CE24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0" y="5257800"/>
            <a:ext cx="26304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FFFF"/>
                </a:solidFill>
              </a:rPr>
              <a:t>Long baseline (18.9 km)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93D99047-4AC4-BF46-854F-892777218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Interferometric imaging 5: The dirty beam</a:t>
            </a:r>
          </a:p>
        </p:txBody>
      </p:sp>
      <p:sp>
        <p:nvSpPr>
          <p:cNvPr id="21506" name="Text Box 2">
            <a:extLst>
              <a:ext uri="{FF2B5EF4-FFF2-40B4-BE49-F238E27FC236}">
                <a16:creationId xmlns:a16="http://schemas.microsoft.com/office/drawing/2014/main" id="{FE29BEFC-84A2-3A40-B4A9-1AE3862F8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The </a:t>
            </a:r>
            <a:r>
              <a:rPr lang="en-GB" altLang="en-US" sz="2000" b="1"/>
              <a:t>dirty beam</a:t>
            </a:r>
            <a:r>
              <a:rPr lang="en-GB" altLang="en-US" sz="2000"/>
              <a:t>, also known as the point-spread function, is the response of the array to a point source</a:t>
            </a:r>
          </a:p>
          <a:p>
            <a:endParaRPr lang="en-GB" altLang="en-US" sz="2000"/>
          </a:p>
          <a:p>
            <a:r>
              <a:rPr lang="en-GB" altLang="en-US" sz="2000"/>
              <a:t>Because the (u,v) plane is incompletely sampled (out to a certain radius), a point source will have ugly (but predictable!) sidelobe structure dependent on the (u,v) coverage of the observations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3058669C-52B0-7445-9C8E-F4318E68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2990850"/>
            <a:ext cx="56388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8E08296E-0E2D-1447-BD2D-6383003C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200400"/>
            <a:ext cx="434340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id="{D217C68F-02D9-2649-90C5-8F251076A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D80AC71C-07BD-FC4E-8112-C44563C70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b="1" u="sng"/>
              <a:t>Theory</a:t>
            </a:r>
          </a:p>
          <a:p>
            <a:r>
              <a:rPr lang="en-GB" altLang="en-US" sz="2000"/>
              <a:t>Basics of radio antennas</a:t>
            </a:r>
          </a:p>
          <a:p>
            <a:r>
              <a:rPr lang="en-GB" altLang="en-US" sz="2000"/>
              <a:t>Introduction to interferometry</a:t>
            </a:r>
          </a:p>
          <a:p>
            <a:r>
              <a:rPr lang="en-GB" altLang="en-US" sz="2000"/>
              <a:t>Fringes, visibilities, and aperture synthesis</a:t>
            </a:r>
          </a:p>
          <a:p>
            <a:endParaRPr lang="en-GB" altLang="en-US" sz="2000"/>
          </a:p>
          <a:p>
            <a:r>
              <a:rPr lang="en-GB" altLang="en-US" sz="2000" b="1" u="sng"/>
              <a:t>Application</a:t>
            </a:r>
          </a:p>
          <a:p>
            <a:r>
              <a:rPr lang="en-GB" altLang="en-US" sz="2000"/>
              <a:t>An example of interferometric imaging</a:t>
            </a:r>
          </a:p>
          <a:p>
            <a:endParaRPr lang="en-GB" altLang="en-US" sz="2000"/>
          </a:p>
          <a:p>
            <a:r>
              <a:rPr lang="en-GB" altLang="en-US" sz="2000" b="1" u="sng"/>
              <a:t>Science</a:t>
            </a:r>
          </a:p>
          <a:p>
            <a:r>
              <a:rPr lang="en-GB" altLang="en-US" sz="2000"/>
              <a:t>Geodesy</a:t>
            </a:r>
          </a:p>
          <a:p>
            <a:r>
              <a:rPr lang="en-GB" altLang="en-US" sz="2000"/>
              <a:t>Spectral line astronomy</a:t>
            </a:r>
          </a:p>
          <a:p>
            <a:r>
              <a:rPr lang="en-GB" altLang="en-US" sz="2000"/>
              <a:t>Radio frequency interference</a:t>
            </a:r>
          </a:p>
          <a:p>
            <a:r>
              <a:rPr lang="en-GB" altLang="en-US" sz="2000"/>
              <a:t>Polarization</a:t>
            </a:r>
          </a:p>
          <a:p>
            <a:endParaRPr lang="en-GB" altLang="en-US" sz="2000"/>
          </a:p>
          <a:p>
            <a:r>
              <a:rPr lang="en-GB" altLang="en-US" sz="2000"/>
              <a:t>Other resources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65BB189A-646F-6F48-95F9-1AB207F7D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Interferometric imaging 6: The dirty map</a:t>
            </a:r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40A10205-29A8-0D4F-AAEF-F1BE67D8B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We can take the Fourier transform of the visibilities to produce the </a:t>
            </a:r>
            <a:r>
              <a:rPr lang="en-GB" altLang="en-US" sz="2000" b="1"/>
              <a:t>dirty map</a:t>
            </a:r>
            <a:r>
              <a:rPr lang="en-GB" altLang="en-US" sz="2000"/>
              <a:t>, which is a representation of the sky convolved with the dirty beam</a:t>
            </a:r>
          </a:p>
          <a:p>
            <a:endParaRPr lang="en-GB" altLang="en-US" sz="2000"/>
          </a:p>
          <a:p>
            <a:r>
              <a:rPr lang="en-GB" altLang="en-US" sz="2000"/>
              <a:t>To obtain a good map of the emission</a:t>
            </a:r>
            <a:br>
              <a:rPr lang="en-GB" altLang="en-US" sz="2000"/>
            </a:br>
            <a:r>
              <a:rPr lang="en-GB" altLang="en-US" sz="2000"/>
              <a:t>from the sky, we must deconvolve</a:t>
            </a:r>
            <a:br>
              <a:rPr lang="en-GB" altLang="en-US" sz="2000"/>
            </a:br>
            <a:r>
              <a:rPr lang="en-GB" altLang="en-US" sz="2000"/>
              <a:t>the image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8FDFEED7-E8F8-3646-99A8-2D84867A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3902075"/>
            <a:ext cx="477361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E5FFB05C-0B2A-1F44-AED1-3D1A5CC1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1828800"/>
            <a:ext cx="51117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24660918-5F57-AA45-A6E1-80E20AC81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Interferometric imaging 7: Deconvolution</a:t>
            </a:r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id="{697E5A45-B8E4-E249-9AC4-85D186D20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There are several deconvolution algorithms, of which the most popular (and historically most important) one is CLEAN</a:t>
            </a:r>
          </a:p>
          <a:p>
            <a:endParaRPr lang="en-GB" altLang="en-US" sz="2000"/>
          </a:p>
          <a:p>
            <a:r>
              <a:rPr lang="en-GB" altLang="en-US" sz="2000"/>
              <a:t>Applying the CLEAN algorithm to the dirty map:</a:t>
            </a:r>
            <a:br>
              <a:rPr lang="en-GB" altLang="en-US" sz="2000"/>
            </a:br>
            <a:r>
              <a:rPr lang="en-GB" altLang="en-US" sz="2000"/>
              <a:t>1. Find brightest pixel (positive or negative)</a:t>
            </a:r>
            <a:br>
              <a:rPr lang="en-GB" altLang="en-US" sz="2000"/>
            </a:br>
            <a:r>
              <a:rPr lang="en-GB" altLang="en-US" sz="2000"/>
              <a:t>2. Multiply dirty beam by value of this pixel and the loop gain (0 &lt; gain &lt; 1) 		and subtract from image, making note of flux and position</a:t>
            </a:r>
            <a:br>
              <a:rPr lang="en-GB" altLang="en-US" sz="2000"/>
            </a:br>
            <a:r>
              <a:rPr lang="en-GB" altLang="en-US" sz="2000"/>
              <a:t>3. Go back to #1 unless one of the stop criteria applies</a:t>
            </a:r>
            <a:br>
              <a:rPr lang="en-GB" altLang="en-US" sz="2000"/>
            </a:br>
            <a:r>
              <a:rPr lang="en-GB" altLang="en-US" sz="2000"/>
              <a:t>4. Take residual map and add point sources from list in #2</a:t>
            </a:r>
          </a:p>
          <a:p>
            <a:endParaRPr lang="en-GB" altLang="en-US" sz="2000"/>
          </a:p>
          <a:p>
            <a:r>
              <a:rPr lang="en-GB" altLang="en-US" sz="2000"/>
              <a:t>CLEAN can be stopped when</a:t>
            </a:r>
            <a:br>
              <a:rPr lang="en-GB" altLang="en-US" sz="2000"/>
            </a:br>
            <a:r>
              <a:rPr lang="en-GB" altLang="en-US" sz="2000"/>
              <a:t>the number of iterations exceeds a pre-specified value,</a:t>
            </a:r>
            <a:br>
              <a:rPr lang="en-GB" altLang="en-US" sz="2000"/>
            </a:br>
            <a:r>
              <a:rPr lang="en-GB" altLang="en-US" sz="2000"/>
              <a:t>the brightest pixel &lt; some value (noise), or</a:t>
            </a:r>
            <a:br>
              <a:rPr lang="en-GB" altLang="en-US" sz="2000"/>
            </a:br>
            <a:r>
              <a:rPr lang="en-GB" altLang="en-US" sz="2000"/>
              <a:t>the brightest pixel &lt; some fraction of the peak in dirty map (dynamic range)</a:t>
            </a:r>
          </a:p>
          <a:p>
            <a:endParaRPr lang="en-GB" altLang="en-US" sz="2000"/>
          </a:p>
          <a:p>
            <a:r>
              <a:rPr lang="en-GB" altLang="en-US" sz="2000"/>
              <a:t>CLEAN works well when image is composed of a small number of point sources (or sources with small finite extent); extended areas of emission appear blotchy</a:t>
            </a:r>
          </a:p>
          <a:p>
            <a:endParaRPr lang="en-GB" altLang="en-US" sz="2000"/>
          </a:p>
          <a:p>
            <a:r>
              <a:rPr lang="en-GB" altLang="en-US" sz="2000"/>
              <a:t>Alternatives: maximum entropy, multi-scale CLEAN, 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E6F43F75-B1CC-4945-A02E-1C5810850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Interferometric imaging 8: The CLEAN map</a:t>
            </a: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E330D27E-F580-4A4A-8CCB-8597C3B24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Even after CLEAN, some sidelobe artifacts may remain</a:t>
            </a: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779F221A-4DE0-374B-A3E4-D3A12879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057400"/>
            <a:ext cx="483552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8B0AC000-35EB-224D-AF1B-6119DFA5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2057400"/>
            <a:ext cx="4900612" cy="533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D0E16AAE-D471-614C-B0A8-D7FF4013F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1611313"/>
            <a:ext cx="16779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Before CLEAN</a:t>
            </a:r>
          </a:p>
        </p:txBody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id="{8D1A3909-49A8-424F-9325-818CE157A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2113" y="1600200"/>
            <a:ext cx="14874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After CLEAN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3311C9CD-C24B-D849-AD07-DB808317F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Interferometric imaging 10: Incomplete data</a:t>
            </a:r>
          </a:p>
        </p:txBody>
      </p:sp>
      <p:sp>
        <p:nvSpPr>
          <p:cNvPr id="26626" name="Text Box 2">
            <a:extLst>
              <a:ext uri="{FF2B5EF4-FFF2-40B4-BE49-F238E27FC236}">
                <a16:creationId xmlns:a16="http://schemas.microsoft.com/office/drawing/2014/main" id="{69153466-4205-464F-A83E-E8CB102CE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CLEAN and self-calibration make assumptions about the source structure, which is equivalent to extrapolating data over the gaps</a:t>
            </a:r>
          </a:p>
          <a:p>
            <a:endParaRPr lang="en-GB" altLang="en-US" sz="2000"/>
          </a:p>
          <a:p>
            <a:r>
              <a:rPr lang="en-GB" altLang="en-US" sz="2000"/>
              <a:t>Deconvolution is nonunique!</a:t>
            </a:r>
          </a:p>
          <a:p>
            <a:endParaRPr lang="en-GB" altLang="en-US" sz="2000"/>
          </a:p>
          <a:p>
            <a:r>
              <a:rPr lang="en-GB" altLang="en-US" sz="2000"/>
              <a:t>The larger the gaps in your</a:t>
            </a:r>
            <a:br>
              <a:rPr lang="en-GB" altLang="en-US" sz="2000"/>
            </a:br>
            <a:r>
              <a:rPr lang="en-GB" altLang="en-US" sz="2000"/>
              <a:t>(u,v) coverage, the poorer</a:t>
            </a:r>
            <a:br>
              <a:rPr lang="en-GB" altLang="en-US" sz="2000"/>
            </a:br>
            <a:r>
              <a:rPr lang="en-GB" altLang="en-US" sz="2000"/>
              <a:t>your final map will be</a:t>
            </a: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145EE761-2B03-3249-A0E2-53A3FB52C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40386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8" name="Line 4">
            <a:extLst>
              <a:ext uri="{FF2B5EF4-FFF2-40B4-BE49-F238E27FC236}">
                <a16:creationId xmlns:a16="http://schemas.microsoft.com/office/drawing/2014/main" id="{B10A11C5-42FD-714D-94D0-491EEAC148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3808413"/>
            <a:ext cx="304800" cy="79375"/>
          </a:xfrm>
          <a:prstGeom prst="line">
            <a:avLst/>
          </a:prstGeom>
          <a:noFill/>
          <a:ln w="25560">
            <a:solidFill>
              <a:srgbClr val="FFFF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B2A4C01-ADA7-1246-9770-44D279CF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981200"/>
            <a:ext cx="52006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0" name="Text Box 6">
            <a:extLst>
              <a:ext uri="{FF2B5EF4-FFF2-40B4-BE49-F238E27FC236}">
                <a16:creationId xmlns:a16="http://schemas.microsoft.com/office/drawing/2014/main" id="{4879FB24-6AD4-0148-882B-4BB9EB3D6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738" y="2368550"/>
            <a:ext cx="1828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FFFFFF"/>
                </a:solidFill>
              </a:rPr>
              <a:t>CLEAN model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76438AA0-C764-6045-B5F9-D6EE3E452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Antenna positions</a:t>
            </a:r>
          </a:p>
        </p:txBody>
      </p:sp>
      <p:sp>
        <p:nvSpPr>
          <p:cNvPr id="27650" name="Text Box 2">
            <a:extLst>
              <a:ext uri="{FF2B5EF4-FFF2-40B4-BE49-F238E27FC236}">
                <a16:creationId xmlns:a16="http://schemas.microsoft.com/office/drawing/2014/main" id="{35C2826D-3BD5-3F42-A473-48F7E628B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For inteferometry, the positions of radio antennas must be known to a fraction of a wavelength, although they can be solved for a posteriori if their positions are known approximately</a:t>
            </a:r>
          </a:p>
          <a:p>
            <a:endParaRPr lang="en-GB" altLang="en-US" sz="2000"/>
          </a:p>
          <a:p>
            <a:r>
              <a:rPr lang="en-GB" altLang="en-US" sz="2000"/>
              <a:t>If the telescope position is inaccurate, or if the astronomical source is not located at the correlation center, there will be a diurnal variation of the delay from model predicted values</a:t>
            </a:r>
          </a:p>
          <a:p>
            <a:endParaRPr lang="en-GB" altLang="en-US" sz="2000"/>
          </a:p>
          <a:p>
            <a:r>
              <a:rPr lang="en-GB" altLang="en-US" sz="2000"/>
              <a:t>If telescope positions are precisely known, VLBI observations can be set up to determine the absolute positions of sources in the sky – </a:t>
            </a:r>
            <a:r>
              <a:rPr lang="en-GB" altLang="en-US" sz="2000" b="1"/>
              <a:t>astrometry</a:t>
            </a:r>
          </a:p>
          <a:p>
            <a:endParaRPr lang="en-GB" altLang="en-US" sz="2000"/>
          </a:p>
          <a:p>
            <a:r>
              <a:rPr lang="en-GB" altLang="en-US" sz="2000"/>
              <a:t>The problem can also be inverted: If source positions are known to sufficient accuracy, telescope locations can be derived – </a:t>
            </a:r>
            <a:r>
              <a:rPr lang="en-GB" altLang="en-US" sz="2000" b="1"/>
              <a:t>geodesy</a:t>
            </a:r>
          </a:p>
          <a:p>
            <a:endParaRPr lang="en-GB" altLang="en-US" sz="2000"/>
          </a:p>
          <a:p>
            <a:r>
              <a:rPr lang="en-GB" altLang="en-US" sz="2000"/>
              <a:t>“Fixed” telescopes move (e.g., plate tectonics), the Earth wobbles, and the day length is not constant!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882E7982-B399-6343-8954-94065C600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Spectral lines 1</a:t>
            </a:r>
          </a:p>
        </p:txBody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5FF8418A-454F-9248-9443-6BCEF949D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Some emission processes produce continuum emission (e.g., synchrotron, free-free), while others (especially molecules) produce spectral lines</a:t>
            </a:r>
          </a:p>
          <a:p>
            <a:endParaRPr lang="en-GB" altLang="en-US" sz="2000"/>
          </a:p>
          <a:p>
            <a:r>
              <a:rPr lang="en-GB" altLang="en-US" sz="2000"/>
              <a:t>Each molecule emits/absorbs at a very specific set of frequencies – these frequencies can be approximated from quantum mechanical simulations but require laboratory measurement for high precision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2F713E70-A3C2-1947-B29E-159AB5EE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3657600"/>
            <a:ext cx="5622925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6" name="Text Box 4">
            <a:extLst>
              <a:ext uri="{FF2B5EF4-FFF2-40B4-BE49-F238E27FC236}">
                <a16:creationId xmlns:a16="http://schemas.microsoft.com/office/drawing/2014/main" id="{FF64BC07-1EEE-0E4A-9BF0-5604031A1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7086600"/>
            <a:ext cx="5943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Spectral line survey of Sgr B2(N) (Halfen &amp; Ziurys 2008)</a:t>
            </a:r>
          </a:p>
        </p:txBody>
      </p:sp>
      <p:pic>
        <p:nvPicPr>
          <p:cNvPr id="28677" name="Picture 5">
            <a:extLst>
              <a:ext uri="{FF2B5EF4-FFF2-40B4-BE49-F238E27FC236}">
                <a16:creationId xmlns:a16="http://schemas.microsoft.com/office/drawing/2014/main" id="{C2A377C8-F2DF-C24A-85FD-B24BBDB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3392488"/>
            <a:ext cx="3336925" cy="346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8" name="Text Box 6">
            <a:extLst>
              <a:ext uri="{FF2B5EF4-FFF2-40B4-BE49-F238E27FC236}">
                <a16:creationId xmlns:a16="http://schemas.microsoft.com/office/drawing/2014/main" id="{C9F9CC89-1D81-6740-B535-0CB8AF21E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858000"/>
            <a:ext cx="36576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Just a few of the many methanol transitions (M</a:t>
            </a:r>
            <a:r>
              <a:rPr lang="en-GB" altLang="en-US">
                <a:cs typeface="Arial" panose="020B0604020202020204" pitchFamily="34" charset="0"/>
              </a:rPr>
              <a:t>üller et al. 2004)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E9DBDC1-4D0B-1743-B543-A359188E0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Spectral lines 2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F96307D2-3FF2-BD4D-878B-186746DF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Astronomical molecules are studied for many reasons:</a:t>
            </a:r>
            <a:br>
              <a:rPr lang="en-GB" altLang="en-US" sz="2000"/>
            </a:br>
            <a:r>
              <a:rPr lang="en-GB" altLang="en-US" sz="2000"/>
              <a:t>astrochemistry</a:t>
            </a:r>
            <a:br>
              <a:rPr lang="en-GB" altLang="en-US" sz="2000"/>
            </a:br>
            <a:r>
              <a:rPr lang="en-GB" altLang="en-US" sz="2000"/>
              <a:t>physical conditions (T, </a:t>
            </a:r>
            <a:r>
              <a:rPr lang="en-GB" altLang="en-US" sz="2000">
                <a:cs typeface="Arial" panose="020B0604020202020204" pitchFamily="34" charset="0"/>
              </a:rPr>
              <a:t>ρ, ...)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environmental tracers (outflows,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	massive star formation, ...)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velocity structure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probes of magnetic field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Velocity resolution much greater than in optical/IR</a:t>
            </a: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458805E2-62CB-4E46-B25C-E61C850EC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1371600"/>
            <a:ext cx="3621087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0" name="Text Box 4">
            <a:extLst>
              <a:ext uri="{FF2B5EF4-FFF2-40B4-BE49-F238E27FC236}">
                <a16:creationId xmlns:a16="http://schemas.microsoft.com/office/drawing/2014/main" id="{A21B4170-47C3-8541-A3FB-8A49BADED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050" y="3311525"/>
            <a:ext cx="21145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Beuther et al. 2008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1B98C985-9D93-9C46-8D18-1616343DC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7086600"/>
            <a:ext cx="3657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Rosolowsky et al. 2008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1F499CA0-07DE-D847-A31F-BD8E9E1E5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7086600"/>
            <a:ext cx="27368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Fish &amp; Sjouwerman 2007</a:t>
            </a:r>
          </a:p>
        </p:txBody>
      </p:sp>
      <p:pic>
        <p:nvPicPr>
          <p:cNvPr id="29703" name="Picture 7">
            <a:extLst>
              <a:ext uri="{FF2B5EF4-FFF2-40B4-BE49-F238E27FC236}">
                <a16:creationId xmlns:a16="http://schemas.microsoft.com/office/drawing/2014/main" id="{8A6E0C99-335F-634C-938C-6145AEA9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4691063" cy="340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4" name="Picture 8">
            <a:extLst>
              <a:ext uri="{FF2B5EF4-FFF2-40B4-BE49-F238E27FC236}">
                <a16:creationId xmlns:a16="http://schemas.microsoft.com/office/drawing/2014/main" id="{7E4B06C5-7B25-BB48-8C47-084CA777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995738"/>
            <a:ext cx="3025775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D033482B-EAEB-2F46-93F4-A38FAC361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Interference</a:t>
            </a: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82C35D5D-1F66-0A4E-93B3-723CF9FC6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Radio frequency interference (RFI) is a real problem these days</a:t>
            </a:r>
          </a:p>
          <a:p>
            <a:endParaRPr lang="en-GB" altLang="en-US" sz="2000"/>
          </a:p>
          <a:p>
            <a:r>
              <a:rPr lang="en-GB" altLang="en-US" sz="2000"/>
              <a:t>Not too bad for VLBI, since RFI doesn't correlate, but horrible for single dishes</a:t>
            </a:r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r>
              <a:rPr lang="en-GB" altLang="en-US" sz="2000"/>
              <a:t>GBT</a:t>
            </a:r>
          </a:p>
          <a:p>
            <a:r>
              <a:rPr lang="en-GB" altLang="en-US" sz="2000"/>
              <a:t>RFI plot</a:t>
            </a:r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r>
              <a:rPr lang="en-GB" altLang="en-US" sz="2000"/>
              <a:t>Same plot</a:t>
            </a:r>
          </a:p>
          <a:p>
            <a:r>
              <a:rPr lang="en-GB" altLang="en-US" sz="2000"/>
              <a:t>x 1000</a:t>
            </a: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ED9BBF65-A004-5C43-9EBB-84DFBD198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057400"/>
            <a:ext cx="821055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0CDBC7CB-ABDF-A141-83FF-BA0216C6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0600"/>
            <a:ext cx="821055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43675895-01DD-014D-BE55-647775AB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3429000"/>
            <a:ext cx="32543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6" name="Text Box 2">
            <a:extLst>
              <a:ext uri="{FF2B5EF4-FFF2-40B4-BE49-F238E27FC236}">
                <a16:creationId xmlns:a16="http://schemas.microsoft.com/office/drawing/2014/main" id="{716377F2-7B0F-7F4E-A32F-20E9D347C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Polarization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0561C0E7-2030-1A49-AD5C-A9D8E997C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A radio feed is only sensitive to one polarization</a:t>
            </a:r>
          </a:p>
          <a:p>
            <a:endParaRPr lang="en-GB" altLang="en-US" sz="2000"/>
          </a:p>
          <a:p>
            <a:r>
              <a:rPr lang="en-GB" altLang="en-US" sz="2000"/>
              <a:t>Feeds can be sensitive to linear or circular polarization</a:t>
            </a:r>
          </a:p>
          <a:p>
            <a:endParaRPr lang="en-GB" altLang="en-US" sz="2000"/>
          </a:p>
          <a:p>
            <a:r>
              <a:rPr lang="en-GB" altLang="en-US" sz="2000"/>
              <a:t>If both polarizations (horizontal &amp; vertical linear or</a:t>
            </a:r>
            <a:br>
              <a:rPr lang="en-GB" altLang="en-US" sz="2000"/>
            </a:br>
            <a:r>
              <a:rPr lang="en-GB" altLang="en-US" sz="2000"/>
              <a:t>left &amp; right circular) are observed simultaneously,</a:t>
            </a:r>
            <a:br>
              <a:rPr lang="en-GB" altLang="en-US" sz="2000"/>
            </a:br>
            <a:r>
              <a:rPr lang="en-GB" altLang="en-US" sz="2000"/>
              <a:t>the signals can be cross-correlated to obtain</a:t>
            </a:r>
            <a:br>
              <a:rPr lang="en-GB" altLang="en-US" sz="2000"/>
            </a:br>
            <a:r>
              <a:rPr lang="en-GB" altLang="en-US" sz="2000"/>
              <a:t>full polarimetric data</a:t>
            </a:r>
          </a:p>
          <a:p>
            <a:endParaRPr lang="en-GB" altLang="en-US" sz="2000"/>
          </a:p>
          <a:p>
            <a:r>
              <a:rPr lang="en-GB" altLang="en-US" sz="2000"/>
              <a:t>Most radio sources are</a:t>
            </a:r>
            <a:br>
              <a:rPr lang="en-GB" altLang="en-US" sz="2000"/>
            </a:br>
            <a:r>
              <a:rPr lang="en-GB" altLang="en-US" sz="2000"/>
              <a:t>unpolarized, but</a:t>
            </a:r>
            <a:br>
              <a:rPr lang="en-GB" altLang="en-US" sz="2000"/>
            </a:br>
            <a:r>
              <a:rPr lang="en-GB" altLang="en-US" sz="2000"/>
              <a:t>some have linear</a:t>
            </a:r>
            <a:br>
              <a:rPr lang="en-GB" altLang="en-US" sz="2000"/>
            </a:br>
            <a:r>
              <a:rPr lang="en-GB" altLang="en-US" sz="2000"/>
              <a:t>polarization</a:t>
            </a:r>
            <a:br>
              <a:rPr lang="en-GB" altLang="en-US" sz="2000"/>
            </a:br>
            <a:r>
              <a:rPr lang="en-GB" altLang="en-US" sz="2000"/>
              <a:t>(e.g., quasar jets),</a:t>
            </a:r>
            <a:br>
              <a:rPr lang="en-GB" altLang="en-US" sz="2000"/>
            </a:br>
            <a:r>
              <a:rPr lang="en-GB" altLang="en-US" sz="2000"/>
              <a:t>while others have</a:t>
            </a:r>
            <a:br>
              <a:rPr lang="en-GB" altLang="en-US" sz="2000"/>
            </a:br>
            <a:r>
              <a:rPr lang="en-GB" altLang="en-US" sz="2000"/>
              <a:t>elliptical/circular</a:t>
            </a:r>
            <a:br>
              <a:rPr lang="en-GB" altLang="en-US" sz="2000"/>
            </a:br>
            <a:r>
              <a:rPr lang="en-GB" altLang="en-US" sz="2000"/>
              <a:t>polarization </a:t>
            </a:r>
            <a:br>
              <a:rPr lang="en-GB" altLang="en-US" sz="2000"/>
            </a:br>
            <a:r>
              <a:rPr lang="en-GB" altLang="en-US" sz="2000"/>
              <a:t>(e.g., OH masers)</a:t>
            </a:r>
          </a:p>
          <a:p>
            <a:endParaRPr lang="en-GB" altLang="en-US" sz="2000"/>
          </a:p>
          <a:p>
            <a:endParaRPr lang="en-GB" altLang="en-US" sz="2000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2814B10E-84B8-0649-A5EA-7E228011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685800"/>
            <a:ext cx="318135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9" name="Text Box 5">
            <a:extLst>
              <a:ext uri="{FF2B5EF4-FFF2-40B4-BE49-F238E27FC236}">
                <a16:creationId xmlns:a16="http://schemas.microsoft.com/office/drawing/2014/main" id="{B5DAADD7-2261-0541-9FBE-5FBF2E259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971800"/>
            <a:ext cx="2971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Jiang et al. 1996</a:t>
            </a:r>
          </a:p>
        </p:txBody>
      </p:sp>
      <p:pic>
        <p:nvPicPr>
          <p:cNvPr id="31750" name="Picture 6">
            <a:extLst>
              <a:ext uri="{FF2B5EF4-FFF2-40B4-BE49-F238E27FC236}">
                <a16:creationId xmlns:a16="http://schemas.microsoft.com/office/drawing/2014/main" id="{ECBB315C-436C-2A45-8734-7B3DB76E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3886200"/>
            <a:ext cx="39497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1" name="Text Box 7">
            <a:extLst>
              <a:ext uri="{FF2B5EF4-FFF2-40B4-BE49-F238E27FC236}">
                <a16:creationId xmlns:a16="http://schemas.microsoft.com/office/drawing/2014/main" id="{7ED09BFA-55C6-0244-9527-8C7C12722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950" y="7197725"/>
            <a:ext cx="27368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Fish &amp; Sjouwerman 2007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2D36BE16-2859-B346-B0A4-F2BD12952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7213600"/>
            <a:ext cx="15509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Caswell 2003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6BB37642-9597-5E45-8F97-2007C3272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The many forms of radio antennas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3ADBBB9B-FF6E-4047-99F5-9F34CF13D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Dipoles</a:t>
            </a:r>
          </a:p>
          <a:p>
            <a:r>
              <a:rPr lang="en-GB" altLang="en-US" sz="2000"/>
              <a:t>Yagis</a:t>
            </a:r>
          </a:p>
          <a:p>
            <a:r>
              <a:rPr lang="en-GB" altLang="en-US" sz="2000"/>
              <a:t>Dishes (parabolic, spherical)</a:t>
            </a:r>
          </a:p>
          <a:p>
            <a:r>
              <a:rPr lang="en-GB" altLang="en-US" sz="2000"/>
              <a:t>...</a:t>
            </a:r>
          </a:p>
          <a:p>
            <a:endParaRPr lang="en-GB" altLang="en-US" sz="2000"/>
          </a:p>
          <a:p>
            <a:r>
              <a:rPr lang="en-GB" altLang="en-US" sz="2000"/>
              <a:t>Single elements</a:t>
            </a:r>
          </a:p>
          <a:p>
            <a:r>
              <a:rPr lang="en-GB" altLang="en-US" sz="2000"/>
              <a:t>Arrays</a:t>
            </a:r>
          </a:p>
          <a:p>
            <a:endParaRPr lang="en-GB" altLang="en-US" sz="200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661D2939-3BBE-B741-843F-75C05C75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0"/>
            <a:ext cx="42767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418D672-38A8-0046-8478-69C37CD1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73675"/>
            <a:ext cx="30448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D1513924-DB61-3C49-B00F-0DD6C81DE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27940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FEFBD05-3867-BE44-9B34-9BD12AC9A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3400"/>
            <a:ext cx="429736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26C56BBA-C7EA-814B-99BB-694E85530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5720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>
            <a:extLst>
              <a:ext uri="{FF2B5EF4-FFF2-40B4-BE49-F238E27FC236}">
                <a16:creationId xmlns:a16="http://schemas.microsoft.com/office/drawing/2014/main" id="{C412F9F6-1986-954A-9049-2E3D5FB4A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Resources for further information</a:t>
            </a:r>
          </a:p>
        </p:txBody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AC4955A0-741C-2E48-A274-8F6051E1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The Haystack community</a:t>
            </a:r>
          </a:p>
          <a:p>
            <a:endParaRPr lang="en-GB" altLang="en-US" sz="2000"/>
          </a:p>
          <a:p>
            <a:r>
              <a:rPr lang="en-GB" altLang="en-US" sz="2000"/>
              <a:t>The library</a:t>
            </a:r>
            <a:br>
              <a:rPr lang="en-GB" altLang="en-US" sz="2000"/>
            </a:br>
            <a:r>
              <a:rPr lang="en-GB" altLang="en-US" sz="2000" i="1"/>
              <a:t>Tools of Radio Astronomy</a:t>
            </a:r>
            <a:r>
              <a:rPr lang="en-GB" altLang="en-US" sz="2000"/>
              <a:t>: Rohlfs &amp; Wilson</a:t>
            </a:r>
            <a:br>
              <a:rPr lang="en-GB" altLang="en-US" sz="2000"/>
            </a:br>
            <a:r>
              <a:rPr lang="en-GB" altLang="en-US" sz="2000" i="1"/>
              <a:t>Radio Astronomy</a:t>
            </a:r>
            <a:r>
              <a:rPr lang="en-GB" altLang="en-US" sz="2000"/>
              <a:t>: Kraus</a:t>
            </a:r>
            <a:br>
              <a:rPr lang="en-GB" altLang="en-US" sz="2000"/>
            </a:br>
            <a:r>
              <a:rPr lang="en-GB" altLang="en-US" sz="2000" i="1"/>
              <a:t>Interferometry and Synthesis in Radio Astronomy</a:t>
            </a:r>
            <a:r>
              <a:rPr lang="en-GB" altLang="en-US" sz="2000"/>
              <a:t>: Thompson, Moran, &amp; 			Swenson (advanced)</a:t>
            </a:r>
          </a:p>
          <a:p>
            <a:endParaRPr lang="en-GB" altLang="en-US" sz="2000"/>
          </a:p>
          <a:p>
            <a:r>
              <a:rPr lang="en-GB" altLang="en-US" sz="2000"/>
              <a:t>The web</a:t>
            </a:r>
          </a:p>
          <a:p>
            <a:r>
              <a:rPr lang="en-GB" altLang="en-US" sz="2000"/>
              <a:t>	NRAO's radio astronomy pages (general overview)</a:t>
            </a:r>
            <a:br>
              <a:rPr lang="en-GB" altLang="en-US" sz="2000"/>
            </a:br>
            <a:r>
              <a:rPr lang="en-GB" altLang="en-US" sz="2000"/>
              <a:t>NRAO's Synthesis Imaging Workshop lectures (very detailed)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7945A756-CCC8-6B47-90D3-2A1C8FC1E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Radio waves and antennas</a:t>
            </a:r>
          </a:p>
        </p:txBody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C837AAD6-877A-C541-928E-256E293E5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Radio signals from astronomical sources are weak</a:t>
            </a:r>
            <a:br>
              <a:rPr lang="en-GB" altLang="en-US" sz="2000"/>
            </a:br>
            <a:r>
              <a:rPr lang="en-GB" altLang="en-US" sz="2000"/>
              <a:t>Typical unit of flux density is the </a:t>
            </a:r>
            <a:r>
              <a:rPr lang="en-GB" altLang="en-US" sz="2000" b="1"/>
              <a:t>Jansky</a:t>
            </a:r>
            <a:r>
              <a:rPr lang="en-GB" altLang="en-US" sz="2000"/>
              <a:t> (Jy)</a:t>
            </a:r>
            <a:br>
              <a:rPr lang="en-GB" altLang="en-US" sz="2000"/>
            </a:br>
            <a:r>
              <a:rPr lang="en-GB" altLang="en-US" sz="2000"/>
              <a:t>1 Jy = 10</a:t>
            </a:r>
            <a:r>
              <a:rPr lang="en-GB" altLang="en-US" sz="2000" baseline="33000"/>
              <a:t>-26</a:t>
            </a:r>
            <a:r>
              <a:rPr lang="en-GB" altLang="en-US" sz="2000"/>
              <a:t> W m</a:t>
            </a:r>
            <a:r>
              <a:rPr lang="en-GB" altLang="en-US" sz="2000" baseline="33000"/>
              <a:t>-2</a:t>
            </a:r>
            <a:r>
              <a:rPr lang="en-GB" altLang="en-US" sz="2000"/>
              <a:t> Hz</a:t>
            </a:r>
            <a:r>
              <a:rPr lang="en-GB" altLang="en-US" sz="2000" baseline="33000"/>
              <a:t>-1</a:t>
            </a:r>
            <a:r>
              <a:rPr lang="en-GB" altLang="en-US" sz="2000"/>
              <a:t> = 10</a:t>
            </a:r>
            <a:r>
              <a:rPr lang="en-GB" altLang="en-US" sz="2000" baseline="33000"/>
              <a:t>-23</a:t>
            </a:r>
            <a:r>
              <a:rPr lang="en-GB" altLang="en-US" sz="2000"/>
              <a:t> erg sec</a:t>
            </a:r>
            <a:r>
              <a:rPr lang="en-GB" altLang="en-US" sz="2000" baseline="33000"/>
              <a:t>-1</a:t>
            </a:r>
            <a:r>
              <a:rPr lang="en-GB" altLang="en-US" sz="2000"/>
              <a:t> cm</a:t>
            </a:r>
            <a:r>
              <a:rPr lang="en-GB" altLang="en-US" sz="2000" baseline="33000"/>
              <a:t>-2</a:t>
            </a:r>
            <a:r>
              <a:rPr lang="en-GB" altLang="en-US" sz="2000"/>
              <a:t> Hz</a:t>
            </a:r>
            <a:r>
              <a:rPr lang="en-GB" altLang="en-US" sz="2000" baseline="33000"/>
              <a:t>-1</a:t>
            </a:r>
            <a:br>
              <a:rPr lang="en-GB" altLang="en-US" sz="2000"/>
            </a:br>
            <a:r>
              <a:rPr lang="en-GB" altLang="en-US" sz="2000"/>
              <a:t>units: energy flux per unit bandwidth</a:t>
            </a:r>
          </a:p>
          <a:p>
            <a:endParaRPr lang="en-GB" altLang="en-US" sz="2000"/>
          </a:p>
          <a:p>
            <a:r>
              <a:rPr lang="en-GB" altLang="en-US" sz="2000"/>
              <a:t>Radio waves, like all electromagnetic waves, contain an oscillating electric field</a:t>
            </a:r>
          </a:p>
          <a:p>
            <a:endParaRPr lang="en-GB" altLang="en-US" sz="2000"/>
          </a:p>
          <a:p>
            <a:r>
              <a:rPr lang="en-GB" altLang="en-US" sz="2000"/>
              <a:t>Radio antennas focus and sense this electric field</a:t>
            </a:r>
            <a:br>
              <a:rPr lang="en-GB" altLang="en-US" sz="2000"/>
            </a:br>
            <a:r>
              <a:rPr lang="en-GB" altLang="en-US" sz="2000"/>
              <a:t>E = A cos(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</a:t>
            </a:r>
            <a:r>
              <a:rPr lang="en-GB" altLang="en-US" sz="2000">
                <a:cs typeface="Arial" panose="020B0604020202020204" pitchFamily="34" charset="0"/>
              </a:rPr>
              <a:t>t + 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</a:t>
            </a:r>
            <a:r>
              <a:rPr lang="en-GB" altLang="en-US" sz="2000">
                <a:cs typeface="Arial" panose="020B0604020202020204" pitchFamily="34" charset="0"/>
              </a:rPr>
              <a:t>)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and convert it to a voltage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Radio antennas measure both the amplitude and the phase of incoming radiation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Measured quantity is power (proportional to square of voltage)</a:t>
            </a:r>
          </a:p>
          <a:p>
            <a:endParaRPr lang="en-GB" altLang="en-US" sz="20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4EA62BE0-4944-1D41-A435-E68A3653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14600"/>
            <a:ext cx="5761038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Text Box 2">
            <a:extLst>
              <a:ext uri="{FF2B5EF4-FFF2-40B4-BE49-F238E27FC236}">
                <a16:creationId xmlns:a16="http://schemas.microsoft.com/office/drawing/2014/main" id="{5260B596-9604-F344-B0FF-371E51351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Beam size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EE866CB6-E44B-CF4D-BDAD-5DCDFC03D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The response of an antenna to sources as a function of position on the sky is characterized by its beam pattern, also called the </a:t>
            </a:r>
            <a:r>
              <a:rPr lang="en-GB" altLang="en-US" sz="2000" b="1"/>
              <a:t>primary beam</a:t>
            </a:r>
          </a:p>
          <a:p>
            <a:endParaRPr lang="en-GB" altLang="en-US" sz="2000"/>
          </a:p>
          <a:p>
            <a:r>
              <a:rPr lang="en-GB" altLang="en-US" sz="2000"/>
              <a:t>For a circular parabolic reflector, the size of the main lobe in radians is</a:t>
            </a:r>
            <a:br>
              <a:rPr lang="en-GB" altLang="en-US" sz="2000"/>
            </a:br>
            <a:r>
              <a:rPr lang="en-GB" altLang="en-US" sz="2000"/>
              <a:t>approximately 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</a:t>
            </a:r>
            <a:r>
              <a:rPr lang="en-GB" altLang="en-US" sz="2000">
                <a:cs typeface="Arial" panose="020B0604020202020204" pitchFamily="34" charset="0"/>
              </a:rPr>
              <a:t>/D, where </a:t>
            </a:r>
            <a:r>
              <a:rPr lang="en-GB" altLang="en-US" sz="2000">
                <a:cs typeface="Arial" panose="020B0604020202020204" pitchFamily="34" charset="0"/>
                <a:sym typeface="Symbol" pitchFamily="2" charset="2"/>
              </a:rPr>
              <a:t></a:t>
            </a:r>
            <a:r>
              <a:rPr lang="en-GB" altLang="en-US" sz="2000">
                <a:cs typeface="Arial" panose="020B0604020202020204" pitchFamily="34" charset="0"/>
              </a:rPr>
              <a:t> is the wavelength of radiation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and D is the diameter of the telescope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Sidelobes contaminate observations by adding noise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from ground, blank sky, bright sky sources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Better resolution requires either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shorter wavelength (higher frequency)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or bigger telescope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GBT (100 m) beamsizes: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12.6 arcmin @ 1 GHz</a:t>
            </a:r>
            <a:br>
              <a:rPr lang="en-GB" altLang="en-US" sz="2000">
                <a:cs typeface="Arial" panose="020B0604020202020204" pitchFamily="34" charset="0"/>
              </a:rPr>
            </a:br>
            <a:r>
              <a:rPr lang="en-GB" altLang="en-US" sz="2000">
                <a:cs typeface="Arial" panose="020B0604020202020204" pitchFamily="34" charset="0"/>
              </a:rPr>
              <a:t>17.5 arcsec @ 43 GHz</a:t>
            </a:r>
          </a:p>
          <a:p>
            <a:endParaRPr lang="en-GB" altLang="en-US" sz="2000">
              <a:cs typeface="Arial" panose="020B0604020202020204" pitchFamily="34" charset="0"/>
            </a:endParaRPr>
          </a:p>
          <a:p>
            <a:r>
              <a:rPr lang="en-GB" altLang="en-US" sz="2000">
                <a:cs typeface="Arial" panose="020B0604020202020204" pitchFamily="34" charset="0"/>
              </a:rPr>
              <a:t>Much higher resolution requires interferometry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794D9A59-E80A-2347-9CF5-F0C2784CD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The concept behind an interferometer</a:t>
            </a:r>
          </a:p>
        </p:txBody>
      </p:sp>
      <p:sp>
        <p:nvSpPr>
          <p:cNvPr id="8194" name="Text Box 2">
            <a:extLst>
              <a:ext uri="{FF2B5EF4-FFF2-40B4-BE49-F238E27FC236}">
                <a16:creationId xmlns:a16="http://schemas.microsoft.com/office/drawing/2014/main" id="{6B0413FD-5C48-E449-84C5-A5016A70D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The important property of a parabolic dish is</a:t>
            </a:r>
            <a:br>
              <a:rPr lang="en-GB" altLang="en-US" sz="2000"/>
            </a:br>
            <a:r>
              <a:rPr lang="en-GB" altLang="en-US" sz="2000"/>
              <a:t>that it adds parallel light rays coherently</a:t>
            </a:r>
          </a:p>
          <a:p>
            <a:endParaRPr lang="en-GB" altLang="en-US" sz="2000"/>
          </a:p>
          <a:p>
            <a:r>
              <a:rPr lang="en-GB" altLang="en-US" sz="2000"/>
              <a:t>Parallel rays (from infinity) have equal path</a:t>
            </a:r>
            <a:br>
              <a:rPr lang="en-GB" altLang="en-US" sz="2000"/>
            </a:br>
            <a:r>
              <a:rPr lang="en-GB" altLang="en-US" sz="2000"/>
              <a:t>lengths to the focus, so they all arrive</a:t>
            </a:r>
            <a:br>
              <a:rPr lang="en-GB" altLang="en-US" sz="2000"/>
            </a:br>
            <a:r>
              <a:rPr lang="en-GB" altLang="en-US" sz="2000"/>
              <a:t>in phase</a:t>
            </a:r>
          </a:p>
          <a:p>
            <a:endParaRPr lang="en-GB" altLang="en-US" sz="2000"/>
          </a:p>
          <a:p>
            <a:r>
              <a:rPr lang="en-GB" altLang="en-US" sz="2000"/>
              <a:t>This is still true if we remove segments of the</a:t>
            </a:r>
            <a:br>
              <a:rPr lang="en-GB" altLang="en-US" sz="2000"/>
            </a:br>
            <a:r>
              <a:rPr lang="en-GB" altLang="en-US" sz="2000"/>
              <a:t>parabola – remaining rays still reach</a:t>
            </a:r>
            <a:br>
              <a:rPr lang="en-GB" altLang="en-US" sz="2000"/>
            </a:br>
            <a:r>
              <a:rPr lang="en-GB" altLang="en-US" sz="2000"/>
              <a:t>focus in phase</a:t>
            </a:r>
          </a:p>
          <a:p>
            <a:endParaRPr lang="en-GB" altLang="en-US" sz="2000"/>
          </a:p>
          <a:p>
            <a:r>
              <a:rPr lang="en-GB" altLang="en-US" sz="2000"/>
              <a:t>Now imagine moving the remaining segments</a:t>
            </a:r>
            <a:br>
              <a:rPr lang="en-GB" altLang="en-US" sz="2000"/>
            </a:br>
            <a:r>
              <a:rPr lang="en-GB" altLang="en-US" sz="2000"/>
              <a:t>of the dish off the surface of the paraboloid</a:t>
            </a:r>
          </a:p>
          <a:p>
            <a:endParaRPr lang="en-GB" altLang="en-US" sz="2000"/>
          </a:p>
          <a:p>
            <a:r>
              <a:rPr lang="en-GB" altLang="en-US" sz="2000"/>
              <a:t>So long as we know very precisely where the</a:t>
            </a:r>
            <a:br>
              <a:rPr lang="en-GB" altLang="en-US" sz="2000"/>
            </a:br>
            <a:r>
              <a:rPr lang="en-GB" altLang="en-US" sz="2000"/>
              <a:t>segments are located, we can delay</a:t>
            </a:r>
            <a:br>
              <a:rPr lang="en-GB" altLang="en-US" sz="2000"/>
            </a:br>
            <a:r>
              <a:rPr lang="en-GB" altLang="en-US" sz="2000"/>
              <a:t>their signals appropriately and still add</a:t>
            </a:r>
            <a:br>
              <a:rPr lang="en-GB" altLang="en-US" sz="2000"/>
            </a:br>
            <a:r>
              <a:rPr lang="en-GB" altLang="en-US" sz="2000"/>
              <a:t>them together coherently</a:t>
            </a:r>
          </a:p>
          <a:p>
            <a:endParaRPr lang="en-GB" altLang="en-US" sz="2000"/>
          </a:p>
          <a:p>
            <a:r>
              <a:rPr lang="en-GB" altLang="en-US" sz="2000"/>
              <a:t>This, in essence, is what an interferometer does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7D4B9854-9F8F-0C47-BA56-B3A6DEFD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41388"/>
            <a:ext cx="3657600" cy="248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D2A9003-90A0-B346-A9ED-181307E72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57600"/>
            <a:ext cx="3657600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Text Box 5">
            <a:extLst>
              <a:ext uri="{FF2B5EF4-FFF2-40B4-BE49-F238E27FC236}">
                <a16:creationId xmlns:a16="http://schemas.microsoft.com/office/drawing/2014/main" id="{9EAB7393-B5BC-8946-AB39-09D344974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369050"/>
            <a:ext cx="18288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/>
              <a:t>Images: wikipedia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BE81F6C-7EE9-F748-BF86-91635F4F2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Interferometers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46566406-8E9A-8B4D-8994-43AF551F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57150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Baseline lengths range from very short to Earth-scale (or larger!)</a:t>
            </a:r>
          </a:p>
          <a:p>
            <a:endParaRPr lang="en-GB" altLang="en-US" sz="2000"/>
          </a:p>
          <a:p>
            <a:r>
              <a:rPr lang="en-GB" altLang="en-US" sz="2000"/>
              <a:t>Antennas can be connected by wires, fibers, or microwave links</a:t>
            </a:r>
          </a:p>
          <a:p>
            <a:endParaRPr lang="en-GB" altLang="en-US" sz="2000"/>
          </a:p>
          <a:p>
            <a:r>
              <a:rPr lang="en-GB" altLang="en-US" sz="2000"/>
              <a:t>Some arrays aren't connected at all – very long baseline interferometry (VLBI)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975A1A7E-A76F-644F-A2C8-757481DA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914400"/>
            <a:ext cx="356552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54B9D83-38D5-A94B-AE5D-1A511EB0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42703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B042BFEE-B4CF-E24C-8660-2F09664A1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114800"/>
            <a:ext cx="34099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CE9107EF-8D14-4B4E-ABC4-D63D51BC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14800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0158724A-416E-9B4B-A498-9A6AA68CD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685800"/>
            <a:ext cx="48720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2" name="Text Box 2">
            <a:extLst>
              <a:ext uri="{FF2B5EF4-FFF2-40B4-BE49-F238E27FC236}">
                <a16:creationId xmlns:a16="http://schemas.microsoft.com/office/drawing/2014/main" id="{645C6984-C708-7149-AB9A-B2E749C37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Antenna/inteferometer signal path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5662F3F0-F7EF-BD49-9F51-6B6BA29DE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At high frequencies, signal cannot be sampled</a:t>
            </a:r>
            <a:br>
              <a:rPr lang="en-GB" altLang="en-US" sz="2000"/>
            </a:br>
            <a:r>
              <a:rPr lang="en-GB" altLang="en-US" sz="2000"/>
              <a:t>at radio frequency (RF, the frequency of</a:t>
            </a:r>
            <a:br>
              <a:rPr lang="en-GB" altLang="en-US" sz="2000"/>
            </a:br>
            <a:r>
              <a:rPr lang="en-GB" altLang="en-US" sz="2000"/>
              <a:t>observations) </a:t>
            </a:r>
          </a:p>
          <a:p>
            <a:endParaRPr lang="en-GB" altLang="en-US" sz="2000"/>
          </a:p>
          <a:p>
            <a:r>
              <a:rPr lang="en-GB" altLang="en-US" sz="2000"/>
              <a:t>Radio frequencies can be mixed with pure tones</a:t>
            </a:r>
            <a:br>
              <a:rPr lang="en-GB" altLang="en-US" sz="2000"/>
            </a:br>
            <a:r>
              <a:rPr lang="en-GB" altLang="en-US" sz="2000"/>
              <a:t>to change their frequency – </a:t>
            </a:r>
            <a:r>
              <a:rPr lang="en-GB" altLang="en-US" sz="2000" b="1"/>
              <a:t>heterodyne</a:t>
            </a:r>
          </a:p>
          <a:p>
            <a:endParaRPr lang="en-GB" altLang="en-US" sz="2000"/>
          </a:p>
          <a:p>
            <a:r>
              <a:rPr lang="en-GB" altLang="en-US" sz="2000"/>
              <a:t>Mixing produces intermediate frequency (IF)</a:t>
            </a:r>
          </a:p>
          <a:p>
            <a:endParaRPr lang="en-GB" altLang="en-US" sz="2000"/>
          </a:p>
          <a:p>
            <a:r>
              <a:rPr lang="en-GB" altLang="en-US" sz="2000"/>
              <a:t>cos </a:t>
            </a:r>
            <a:r>
              <a:rPr lang="en-GB" altLang="en-US" sz="2000">
                <a:sym typeface="Symbol" pitchFamily="2" charset="2"/>
              </a:rPr>
              <a:t></a:t>
            </a:r>
            <a:r>
              <a:rPr lang="en-GB" altLang="en-US" sz="2000"/>
              <a:t> cos </a:t>
            </a:r>
            <a:r>
              <a:rPr lang="en-GB" altLang="en-US" sz="2000">
                <a:sym typeface="Symbol" pitchFamily="2" charset="2"/>
              </a:rPr>
              <a:t></a:t>
            </a:r>
            <a:r>
              <a:rPr lang="en-GB" altLang="en-US" sz="2000"/>
              <a:t> = ½ [cos (</a:t>
            </a:r>
            <a:r>
              <a:rPr lang="en-GB" altLang="en-US" sz="2000">
                <a:sym typeface="Symbol" pitchFamily="2" charset="2"/>
              </a:rPr>
              <a:t></a:t>
            </a:r>
            <a:r>
              <a:rPr lang="en-GB" altLang="en-US" sz="2000"/>
              <a:t> </a:t>
            </a:r>
            <a:r>
              <a:rPr lang="en-GB" altLang="en-US" sz="2000">
                <a:cs typeface="Arial" panose="020B0604020202020204" pitchFamily="34" charset="0"/>
              </a:rPr>
              <a:t>–</a:t>
            </a:r>
            <a:r>
              <a:rPr lang="en-GB" altLang="en-US" sz="2000"/>
              <a:t> </a:t>
            </a:r>
            <a:r>
              <a:rPr lang="en-GB" altLang="en-US" sz="2000">
                <a:sym typeface="Symbol" pitchFamily="2" charset="2"/>
              </a:rPr>
              <a:t></a:t>
            </a:r>
            <a:r>
              <a:rPr lang="en-GB" altLang="en-US" sz="2000"/>
              <a:t>) + cos (</a:t>
            </a:r>
            <a:r>
              <a:rPr lang="en-GB" altLang="en-US" sz="2000">
                <a:sym typeface="Symbol" pitchFamily="2" charset="2"/>
              </a:rPr>
              <a:t></a:t>
            </a:r>
            <a:r>
              <a:rPr lang="en-GB" altLang="en-US" sz="2000"/>
              <a:t> + </a:t>
            </a:r>
            <a:r>
              <a:rPr lang="en-GB" altLang="en-US" sz="2000">
                <a:sym typeface="Symbol" pitchFamily="2" charset="2"/>
              </a:rPr>
              <a:t></a:t>
            </a:r>
            <a:r>
              <a:rPr lang="en-GB" altLang="en-US" sz="2000"/>
              <a:t>)]</a:t>
            </a:r>
          </a:p>
          <a:p>
            <a:endParaRPr lang="en-GB" altLang="en-US" sz="2000"/>
          </a:p>
          <a:p>
            <a:r>
              <a:rPr lang="en-GB" altLang="en-US" sz="2000"/>
              <a:t>Unwanted component is filtered out</a:t>
            </a:r>
          </a:p>
          <a:p>
            <a:endParaRPr lang="en-GB" altLang="en-US" sz="2000"/>
          </a:p>
          <a:p>
            <a:r>
              <a:rPr lang="en-GB" altLang="en-US" sz="2000"/>
              <a:t>Mixing allows the same back-end instruments</a:t>
            </a:r>
            <a:br>
              <a:rPr lang="en-GB" altLang="en-US" sz="2000"/>
            </a:br>
            <a:r>
              <a:rPr lang="en-GB" altLang="en-US" sz="2000"/>
              <a:t>to be used regardless of RF</a:t>
            </a:r>
          </a:p>
          <a:p>
            <a:endParaRPr lang="en-GB" altLang="en-US" sz="2000"/>
          </a:p>
          <a:p>
            <a:r>
              <a:rPr lang="en-GB" altLang="en-US" sz="2000"/>
              <a:t>Traditionally all signal processing has been</a:t>
            </a:r>
            <a:br>
              <a:rPr lang="en-GB" altLang="en-US" sz="2000"/>
            </a:br>
            <a:r>
              <a:rPr lang="en-GB" altLang="en-US" sz="2000"/>
              <a:t>analog, but future is digital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67D12577-BEF0-DC4F-AD86-53E7199D7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1008062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FF0000"/>
                </a:solidFill>
              </a:rPr>
              <a:t>How interferometry works</a:t>
            </a:r>
          </a:p>
        </p:txBody>
      </p:sp>
      <p:sp>
        <p:nvSpPr>
          <p:cNvPr id="11266" name="Text Box 2">
            <a:extLst>
              <a:ext uri="{FF2B5EF4-FFF2-40B4-BE49-F238E27FC236}">
                <a16:creationId xmlns:a16="http://schemas.microsoft.com/office/drawing/2014/main" id="{FCEC462F-95E0-FD48-A705-CA24EC5A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525"/>
            <a:ext cx="9372600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/>
              <a:t>Two different antennas looking at same source – one will experience time delay</a:t>
            </a:r>
          </a:p>
          <a:p>
            <a:endParaRPr lang="en-GB" altLang="en-US" sz="2000"/>
          </a:p>
          <a:p>
            <a:r>
              <a:rPr lang="en-GB" altLang="en-US" sz="2000"/>
              <a:t>Multiply and average signals to recover amplitude and delay/phase</a:t>
            </a:r>
          </a:p>
          <a:p>
            <a:endParaRPr lang="en-GB" altLang="en-US" sz="2000"/>
          </a:p>
          <a:p>
            <a:r>
              <a:rPr lang="en-GB" altLang="en-US" sz="2000"/>
              <a:t>R</a:t>
            </a:r>
            <a:r>
              <a:rPr lang="en-GB" altLang="en-US" sz="2000" baseline="-33000"/>
              <a:t>C</a:t>
            </a:r>
            <a:r>
              <a:rPr lang="en-GB" altLang="en-US" sz="2000"/>
              <a:t> depends on source strength, position on sky, and baseline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89BE88E3-C008-8E48-83AD-105F66BB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971800"/>
            <a:ext cx="78867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8" name="Text Box 4">
            <a:extLst>
              <a:ext uri="{FF2B5EF4-FFF2-40B4-BE49-F238E27FC236}">
                <a16:creationId xmlns:a16="http://schemas.microsoft.com/office/drawing/2014/main" id="{52E66206-7774-BA45-9BE9-EBF4B9BFE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29400"/>
            <a:ext cx="18288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Figure courtesy Rick Perley (NRAO)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8E040ADF-4B9D-7148-9DCC-A6C5651EF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971800"/>
            <a:ext cx="1828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/>
              <a:t>Monochromatic interferometer looking at a continuous wave</a:t>
            </a:r>
          </a:p>
          <a:p>
            <a:endParaRPr lang="en-GB" altLang="en-US"/>
          </a:p>
          <a:p>
            <a:r>
              <a:rPr lang="en-GB" altLang="en-US"/>
              <a:t>In practice, add delay at </a:t>
            </a:r>
            <a:r>
              <a:rPr lang="en-GB" altLang="en-US">
                <a:solidFill>
                  <a:srgbClr val="FF0000"/>
                </a:solidFill>
              </a:rPr>
              <a:t>red dot</a:t>
            </a:r>
          </a:p>
        </p:txBody>
      </p:sp>
      <p:sp>
        <p:nvSpPr>
          <p:cNvPr id="11270" name="Oval 6">
            <a:extLst>
              <a:ext uri="{FF2B5EF4-FFF2-40B4-BE49-F238E27FC236}">
                <a16:creationId xmlns:a16="http://schemas.microsoft.com/office/drawing/2014/main" id="{81C2C916-7A05-CB4A-A018-95846B1D9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613" y="508317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LGC Sans"/>
        <a:cs typeface="DejaVu LGC Sans"/>
      </a:majorFont>
      <a:minorFont>
        <a:latin typeface="Arial"/>
        <a:ea typeface="DejaVu LGC Sans"/>
        <a:cs typeface="DejaVu LGC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2" charset="2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2" charset="2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2645</Words>
  <Application>Microsoft Macintosh PowerPoint</Application>
  <PresentationFormat>Custom</PresentationFormat>
  <Paragraphs>328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Vincent Fish</dc:creator>
  <cp:lastModifiedBy>Shu Wang</cp:lastModifiedBy>
  <cp:revision>5</cp:revision>
  <dcterms:modified xsi:type="dcterms:W3CDTF">2020-07-06T17:41:20Z</dcterms:modified>
</cp:coreProperties>
</file>